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25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26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27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28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29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30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31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32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33.xml" ContentType="application/vnd.openxmlformats-officedocument.presentationml.notesSlide+xml"/>
  <Override PartName="/ppt/theme/themeOverride24.xml" ContentType="application/vnd.openxmlformats-officedocument.themeOverr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heme/themeOverride25.xml" ContentType="application/vnd.openxmlformats-officedocument.themeOverr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42" r:id="rId4"/>
    <p:sldMasterId id="2147483743" r:id="rId5"/>
    <p:sldMasterId id="2147483750" r:id="rId6"/>
  </p:sldMasterIdLst>
  <p:notesMasterIdLst>
    <p:notesMasterId r:id="rId70"/>
  </p:notesMasterIdLst>
  <p:sldIdLst>
    <p:sldId id="256" r:id="rId7"/>
    <p:sldId id="318" r:id="rId8"/>
    <p:sldId id="259" r:id="rId9"/>
    <p:sldId id="260" r:id="rId10"/>
    <p:sldId id="317" r:id="rId11"/>
    <p:sldId id="320" r:id="rId12"/>
    <p:sldId id="263" r:id="rId13"/>
    <p:sldId id="299" r:id="rId14"/>
    <p:sldId id="303" r:id="rId15"/>
    <p:sldId id="264" r:id="rId16"/>
    <p:sldId id="304" r:id="rId17"/>
    <p:sldId id="306" r:id="rId18"/>
    <p:sldId id="307" r:id="rId19"/>
    <p:sldId id="302" r:id="rId20"/>
    <p:sldId id="305" r:id="rId21"/>
    <p:sldId id="308" r:id="rId22"/>
    <p:sldId id="265" r:id="rId23"/>
    <p:sldId id="266" r:id="rId24"/>
    <p:sldId id="316" r:id="rId25"/>
    <p:sldId id="310" r:id="rId26"/>
    <p:sldId id="267" r:id="rId27"/>
    <p:sldId id="311" r:id="rId28"/>
    <p:sldId id="312" r:id="rId29"/>
    <p:sldId id="313" r:id="rId30"/>
    <p:sldId id="268" r:id="rId31"/>
    <p:sldId id="315" r:id="rId32"/>
    <p:sldId id="314" r:id="rId33"/>
    <p:sldId id="269" r:id="rId34"/>
    <p:sldId id="270" r:id="rId35"/>
    <p:sldId id="271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79" r:id="rId44"/>
    <p:sldId id="280" r:id="rId45"/>
    <p:sldId id="281" r:id="rId46"/>
    <p:sldId id="282" r:id="rId47"/>
    <p:sldId id="283" r:id="rId48"/>
    <p:sldId id="284" r:id="rId49"/>
    <p:sldId id="285" r:id="rId50"/>
    <p:sldId id="286" r:id="rId51"/>
    <p:sldId id="287" r:id="rId52"/>
    <p:sldId id="288" r:id="rId53"/>
    <p:sldId id="289" r:id="rId54"/>
    <p:sldId id="290" r:id="rId55"/>
    <p:sldId id="321" r:id="rId56"/>
    <p:sldId id="324" r:id="rId57"/>
    <p:sldId id="322" r:id="rId58"/>
    <p:sldId id="323" r:id="rId59"/>
    <p:sldId id="325" r:id="rId60"/>
    <p:sldId id="326" r:id="rId61"/>
    <p:sldId id="291" r:id="rId62"/>
    <p:sldId id="292" r:id="rId63"/>
    <p:sldId id="293" r:id="rId64"/>
    <p:sldId id="294" r:id="rId65"/>
    <p:sldId id="295" r:id="rId66"/>
    <p:sldId id="296" r:id="rId67"/>
    <p:sldId id="297" r:id="rId68"/>
    <p:sldId id="298" r:id="rId6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71"/>
      <p:bold r:id="rId72"/>
      <p:italic r:id="rId73"/>
      <p:boldItalic r:id="rId74"/>
    </p:embeddedFont>
    <p:embeddedFont>
      <p:font typeface="Calibri Light" panose="020F0302020204030204" pitchFamily="34" charset="0"/>
      <p:regular r:id="rId75"/>
      <p:italic r:id="rId76"/>
    </p:embeddedFont>
    <p:embeddedFont>
      <p:font typeface="Arial Black" panose="020B0A04020102020204" pitchFamily="34" charset="0"/>
      <p:bold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FCC1699-F070-49DA-8B2C-16C9FDE576F2}">
  <a:tblStyle styleId="{EFCC1699-F070-49DA-8B2C-16C9FDE576F2}" styleName="Table_0"/>
  <a:tblStyle styleId="{24C39744-857A-4EE7-9169-EEF50C4C36A7}" styleName="Table_1">
    <a:wholeTbl>
      <a:tcTxStyle b="off" i="off">
        <a:font>
          <a:latin typeface="Times New Roman"/>
          <a:ea typeface="Times New Roman"/>
          <a:cs typeface="Times New Roman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6EBF5"/>
          </a:solidFill>
        </a:fill>
      </a:tcStyle>
    </a:wholeTbl>
    <a:band1H>
      <a:tcStyle>
        <a:tcBdr/>
        <a:fill>
          <a:solidFill>
            <a:srgbClr val="CAD4EA"/>
          </a:solidFill>
        </a:fill>
      </a:tcStyle>
    </a:band1H>
    <a:band1V>
      <a:tcStyle>
        <a:tcBdr/>
        <a:fill>
          <a:solidFill>
            <a:srgbClr val="CAD4EA"/>
          </a:solidFill>
        </a:fill>
      </a:tcStyle>
    </a:band1V>
    <a:lastCol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89" autoAdjust="0"/>
    <p:restoredTop sz="96020" autoAdjust="0"/>
  </p:normalViewPr>
  <p:slideViewPr>
    <p:cSldViewPr snapToGrid="0">
      <p:cViewPr varScale="1">
        <p:scale>
          <a:sx n="126" d="100"/>
          <a:sy n="126" d="100"/>
        </p:scale>
        <p:origin x="121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font" Target="fonts/font4.fntdata"/><Relationship Id="rId79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font" Target="fonts/font7.fntdata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font" Target="fonts/font2.fntdata"/><Relationship Id="rId80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font" Target="fonts/font3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font" Target="fonts/font6.fntdata"/><Relationship Id="rId7" Type="http://schemas.openxmlformats.org/officeDocument/2006/relationships/slide" Target="slides/slide1.xml"/><Relationship Id="rId71" Type="http://schemas.openxmlformats.org/officeDocument/2006/relationships/font" Target="fonts/font1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6586" marR="0" lvl="1" indent="-12085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3171" marR="0" lvl="2" indent="-1147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69749" marR="0" lvl="3" indent="-1084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6343" marR="0" lvl="4" indent="-1024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2917" marR="0" lvl="5" indent="-961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39501" marR="0" lvl="6" indent="-900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196082" marR="0" lvl="7" indent="-838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2681" marR="0" lvl="8" indent="-778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6586" marR="0" lvl="1" indent="-12085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3171" marR="0" lvl="2" indent="-1147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69749" marR="0" lvl="3" indent="-1084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6343" marR="0" lvl="4" indent="-1024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2917" marR="0" lvl="5" indent="-961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39501" marR="0" lvl="6" indent="-900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196082" marR="0" lvl="7" indent="-838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2681" marR="0" lvl="8" indent="-778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6586" marR="0" lvl="1" indent="-12085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3171" marR="0" lvl="2" indent="-11471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69749" marR="0" lvl="3" indent="-10849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6343" marR="0" lvl="4" indent="-10242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2917" marR="0" lvl="5" indent="-9617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39501" marR="0" lvl="6" indent="-9001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196082" marR="0" lvl="7" indent="-8382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2681" marR="0" lvl="8" indent="-778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6586" marR="0" lvl="1" indent="-12085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3171" marR="0" lvl="2" indent="-1147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69749" marR="0" lvl="3" indent="-1084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6343" marR="0" lvl="4" indent="-1024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2917" marR="0" lvl="5" indent="-961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39501" marR="0" lvl="6" indent="-900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196082" marR="0" lvl="7" indent="-838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2681" marR="0" lvl="8" indent="-778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213632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9" name="Shape 7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154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Shape 8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9" name="Shape 8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Shape 81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ru-RU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ru-RU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Shape 811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8858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Shape 8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6" name="Shape 8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32555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Shape 8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38" name="Shape 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7034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Shape 8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38" name="Shape 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93854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8" name="Shape 8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1603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8" name="Shape 8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69136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8" name="Shape 8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633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8" name="Shape 8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91572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8" name="Shape 8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5103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Shape 8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7" name="Shape 8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6820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9" name="Shape 7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06674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8" name="Shape 8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43893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Shape 8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0" name="Shape 8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83773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hape 8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8" name="Shape 8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9901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Shape 8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7" name="Shape 8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15902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Shape 8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7" name="Shape 8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6224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Shape 9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6" name="Shape 9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6552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Shape 9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7" name="Shape 9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059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Shape 9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6" name="Shape 9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86738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Shape 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6" name="Shape 9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75419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6" name="Shape 9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0513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7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59" name="Shape 7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26668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7" name="Shape 9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17250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>
            <a:spLocks noGrp="1" noRot="1" noChangeAspect="1"/>
          </p:cNvSpPr>
          <p:nvPr>
            <p:ph type="sldImg" idx="2"/>
          </p:nvPr>
        </p:nvSpPr>
        <p:spPr>
          <a:xfrm>
            <a:off x="1225550" y="854075"/>
            <a:ext cx="5610225" cy="42084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967" name="Shape 967"/>
          <p:cNvSpPr txBox="1">
            <a:spLocks noGrp="1"/>
          </p:cNvSpPr>
          <p:nvPr>
            <p:ph type="body" idx="1"/>
          </p:nvPr>
        </p:nvSpPr>
        <p:spPr>
          <a:xfrm>
            <a:off x="806450" y="5332412"/>
            <a:ext cx="6451600" cy="50514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69202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Shape 10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3" name="Shape 10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06696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Shape 10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1" name="Shape 10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2524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Shape 10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0" name="Shape 10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82065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Shape 10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8" name="Shape 10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42604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7" name="Shape 10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72251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45" name="Shape 10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Shape 104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lang="ru-RU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05856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Shape 105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ru-RU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45</a:t>
            </a:fld>
            <a:endParaRPr lang="ru-RU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Shape 10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57" name="Shape 105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will happen if we use only the FSA defined by the purple nodes?</a:t>
            </a:r>
          </a:p>
          <a:p>
            <a:pPr marL="456586" marR="0" lvl="1" indent="-12085" algn="l" rtl="0">
              <a:spcBef>
                <a:spcPts val="0"/>
              </a:spcBef>
              <a:buSzPct val="25000"/>
              <a:buNone/>
            </a:pPr>
            <a:r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 allow unbig, unred,…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Solution: define classes of adjective stems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NFSA: easier and more intuitive to define</a:t>
            </a:r>
          </a:p>
        </p:txBody>
      </p:sp>
    </p:spTree>
    <p:extLst>
      <p:ext uri="{BB962C8B-B14F-4D97-AF65-F5344CB8AC3E}">
        <p14:creationId xmlns:p14="http://schemas.microsoft.com/office/powerpoint/2010/main" val="32546468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Shape 10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1" name="Shape 10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0473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9" name="Shape 7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43444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Shape 1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02" name="Shape 1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54804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Shape 111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ru-RU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48</a:t>
            </a:fld>
            <a:endParaRPr lang="ru-RU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4" name="Shape 1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3588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15" name="Shape 111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30788" cy="420211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83795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Shape 11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25" name="Shape 1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6" name="Shape 112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lang="ru-RU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65664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Shape 11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25" name="Shape 1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6" name="Shape 112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lang="ru-RU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87670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Shape 11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25" name="Shape 1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6" name="Shape 112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 lang="ru-RU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69428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Shape 11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25" name="Shape 1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6" name="Shape 112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52</a:t>
            </a:fld>
            <a:endParaRPr lang="ru-RU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41254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Shape 11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25" name="Shape 1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6" name="Shape 112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53</a:t>
            </a:fld>
            <a:endParaRPr lang="ru-RU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73422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Shape 11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25" name="Shape 1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6" name="Shape 112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54</a:t>
            </a:fld>
            <a:endParaRPr lang="ru-RU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96274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ff46ec25a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ff46ec25a_1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5ff46ec25a_1_1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25783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36" name="Shape 11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0437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8" name="Shape 7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39975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Shape 1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47" name="Shape 1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1926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Shape 115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ru-RU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58</a:t>
            </a:fld>
            <a:endParaRPr lang="ru-RU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Shape 11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4213"/>
            <a:ext cx="4573588" cy="34305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58" name="Shape 1158"/>
          <p:cNvSpPr txBox="1">
            <a:spLocks noGrp="1"/>
          </p:cNvSpPr>
          <p:nvPr>
            <p:ph type="body" idx="1"/>
          </p:nvPr>
        </p:nvSpPr>
        <p:spPr>
          <a:xfrm>
            <a:off x="914400" y="4344987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Семантический анализ текста. Семантический WEB.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Как решены: </a:t>
            </a:r>
            <a:r>
              <a:rPr lang="ru-RU" sz="12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хорошо, приемлемо, кое-как, никак</a:t>
            </a:r>
            <a:r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(нужное подчеркнуть)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4486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Shape 1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68" name="Shape 11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50330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Shape 1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77" name="Shape 1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20235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Shape 1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6" name="Shape 1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54228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Shape 1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5" name="Shape 11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856655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Shape 12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04" name="Shape 1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5" name="Shape 120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</a:t>
            </a:fld>
            <a:endParaRPr lang="ru-RU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8111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Shape 7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8" name="Shape 7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Shape 7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3574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Shape 8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9" name="Shape 8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Shape 81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ru-RU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ru-RU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Shape 811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7877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Shape 8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9" name="Shape 8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Shape 81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ru-RU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ru-RU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Shape 811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8620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Shape 8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9" name="Shape 8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Shape 81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ru-RU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ru-RU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Shape 811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9066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customXml" Target="../../customXml/item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3.xml"/><Relationship Id="rId1" Type="http://schemas.openxmlformats.org/officeDocument/2006/relationships/customXml" Target="../../customXml/item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bg>
      <p:bgPr>
        <a:gradFill>
          <a:gsLst>
            <a:gs pos="0">
              <a:srgbClr val="C0FFFF"/>
            </a:gs>
            <a:gs pos="25000">
              <a:srgbClr val="C7FFFF"/>
            </a:gs>
            <a:gs pos="100000">
              <a:srgbClr val="4D707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4CE0EA"/>
              </a:buClr>
              <a:buFont typeface="Times New Roman"/>
              <a:buNone/>
              <a:defRPr sz="5600" b="1" i="0" u="none" strike="noStrike" cap="none">
                <a:solidFill>
                  <a:srgbClr val="4CE0E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ubTitle" idx="1"/>
          </p:nvPr>
        </p:nvSpPr>
        <p:spPr>
          <a:xfrm>
            <a:off x="533400" y="3228535"/>
            <a:ext cx="7854696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45720" lvl="0" indent="0" algn="r" rtl="0">
              <a:spcBef>
                <a:spcPts val="520"/>
              </a:spcBef>
              <a:spcAft>
                <a:spcPts val="0"/>
              </a:spcAft>
              <a:buClr>
                <a:srgbClr val="0BD0D9"/>
              </a:buClr>
              <a:buFont typeface="Noto Sans Symbols"/>
              <a:buNone/>
              <a:defRPr sz="2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ctr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ctr" rtl="0">
              <a:spcBef>
                <a:spcPts val="420"/>
              </a:spcBef>
              <a:spcAft>
                <a:spcPts val="0"/>
              </a:spcAft>
              <a:buClr>
                <a:schemeClr val="accent2"/>
              </a:buClr>
              <a:buFont typeface="Noto Sans Symbols"/>
              <a:buNone/>
              <a:defRPr sz="2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0BD0D9"/>
              </a:buClr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10CF9B"/>
              </a:buClr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ctr" rtl="0">
              <a:spcBef>
                <a:spcPts val="360"/>
              </a:spcBef>
              <a:buClr>
                <a:schemeClr val="accent5"/>
              </a:buClr>
              <a:buFont typeface="Noto Sans Symbols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ctr" rtl="0">
              <a:spcBef>
                <a:spcPts val="320"/>
              </a:spcBef>
              <a:buClr>
                <a:schemeClr val="accent6"/>
              </a:buClr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ctr" rtl="0">
              <a:spcBef>
                <a:spcPts val="320"/>
              </a:spcBef>
              <a:buClr>
                <a:schemeClr val="dk2"/>
              </a:buClr>
              <a:buFont typeface="Times New Roman"/>
              <a:buNone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ctr" rtl="0">
              <a:spcBef>
                <a:spcPts val="280"/>
              </a:spcBef>
              <a:buClr>
                <a:schemeClr val="dk2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6586" marR="0" lvl="1" indent="-12085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3171" marR="0" lvl="2" indent="-1147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69749" marR="0" lvl="3" indent="-1084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6343" marR="0" lvl="4" indent="-1024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2917" marR="0" lvl="5" indent="-961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39501" marR="0" lvl="6" indent="-900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196082" marR="0" lvl="7" indent="-838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2681" marR="0" lvl="8" indent="-778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994C0671-58BA-4E2F-88AC-5FD167A2827D}" type="datetime1">
              <a:rPr lang="en-US" smtClean="0"/>
              <a:t>11/25/2019</a:t>
            </a:fld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2667000" y="6356350"/>
            <a:ext cx="3352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6586" marR="0" lvl="1" indent="-12085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3171" marR="0" lvl="2" indent="-1147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69749" marR="0" lvl="3" indent="-1084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6343" marR="0" lvl="4" indent="-1024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2917" marR="0" lvl="5" indent="-961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39501" marR="0" lvl="6" indent="-900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196082" marR="0" lvl="7" indent="-838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2681" marR="0" lvl="8" indent="-778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ru-RU" smtClean="0"/>
              <a:t>ВШЭ, Москва, 2019. ДПО «Компьютерная лингвистика» </a:t>
            </a:r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 b="0" i="0" u="none" strike="noStrike" cap="none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ru-RU" sz="1200" b="0" i="0" u="none" strike="noStrike" cap="none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Рисунок с подписью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 rot="-10380000" flipH="1">
            <a:off x="3165475" y="1108074"/>
            <a:ext cx="5257800" cy="4114799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9525" cap="rnd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38500" dir="7500000" sx="98500" sy="100080" kx="100000" ky="100000" algn="tl" rotWithShape="0">
              <a:srgbClr val="000000">
                <a:alpha val="24705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" name="Shape 78"/>
          <p:cNvSpPr/>
          <p:nvPr/>
        </p:nvSpPr>
        <p:spPr>
          <a:xfrm rot="-10380000" flipH="1">
            <a:off x="8004175" y="5359399"/>
            <a:ext cx="155574" cy="155574"/>
          </a:xfrm>
          <a:prstGeom prst="rtTriangle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bevel/>
            <a:headEnd type="none" w="med" len="med"/>
            <a:tailEnd type="none" w="med" len="med"/>
          </a:ln>
          <a:effectLst>
            <a:outerShdw blurRad="19685" dist="6350" dir="12900000" algn="tl" rotWithShape="0">
              <a:srgbClr val="000000">
                <a:alpha val="46666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" name="Shape 79"/>
          <p:cNvSpPr/>
          <p:nvPr/>
        </p:nvSpPr>
        <p:spPr>
          <a:xfrm rot="10800000" flipH="1">
            <a:off x="-9525" y="5816599"/>
            <a:ext cx="9163049" cy="1041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4" y="365"/>
                </a:moveTo>
                <a:lnTo>
                  <a:pt x="52848" y="0"/>
                </a:lnTo>
                <a:cubicBezTo>
                  <a:pt x="57089" y="18475"/>
                  <a:pt x="79584" y="67134"/>
                  <a:pt x="90935" y="67134"/>
                </a:cubicBezTo>
                <a:cubicBezTo>
                  <a:pt x="102286" y="67134"/>
                  <a:pt x="114885" y="27804"/>
                  <a:pt x="119875" y="10060"/>
                </a:cubicBezTo>
                <a:lnTo>
                  <a:pt x="120000" y="38963"/>
                </a:lnTo>
                <a:cubicBezTo>
                  <a:pt x="117879" y="47012"/>
                  <a:pt x="104282" y="80670"/>
                  <a:pt x="89438" y="80304"/>
                </a:cubicBezTo>
                <a:cubicBezTo>
                  <a:pt x="74594" y="79939"/>
                  <a:pt x="45841" y="30182"/>
                  <a:pt x="30935" y="36768"/>
                </a:cubicBezTo>
                <a:cubicBezTo>
                  <a:pt x="15592" y="38231"/>
                  <a:pt x="5613" y="88170"/>
                  <a:pt x="0" y="120000"/>
                </a:cubicBezTo>
                <a:lnTo>
                  <a:pt x="124" y="365"/>
                </a:lnTo>
                <a:close/>
              </a:path>
            </a:pathLst>
          </a:custGeom>
          <a:gradFill>
            <a:gsLst>
              <a:gs pos="0">
                <a:srgbClr val="0079AD">
                  <a:alpha val="44705"/>
                </a:srgbClr>
              </a:gs>
              <a:gs pos="100000">
                <a:srgbClr val="00E9F7">
                  <a:alpha val="54901"/>
                </a:srgbClr>
              </a:gs>
            </a:gsLst>
            <a:lin ang="5400000" scaled="0"/>
          </a:gra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" name="Shape 80"/>
          <p:cNvSpPr/>
          <p:nvPr/>
        </p:nvSpPr>
        <p:spPr>
          <a:xfrm rot="10800000" flipH="1">
            <a:off x="4381500" y="6219825"/>
            <a:ext cx="4762499" cy="63817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cubicBezTo>
                  <a:pt x="6960" y="20571"/>
                  <a:pt x="46720" y="107495"/>
                  <a:pt x="66720" y="113747"/>
                </a:cubicBezTo>
                <a:cubicBezTo>
                  <a:pt x="86720" y="120000"/>
                  <a:pt x="111120" y="56268"/>
                  <a:pt x="120000" y="37512"/>
                </a:cubicBezTo>
                <a:lnTo>
                  <a:pt x="120000" y="121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ABB4">
                  <a:alpha val="29803"/>
                </a:srgbClr>
              </a:gs>
              <a:gs pos="80000">
                <a:srgbClr val="0099E4">
                  <a:alpha val="44705"/>
                </a:srgbClr>
              </a:gs>
              <a:gs pos="100000">
                <a:srgbClr val="0099E4">
                  <a:alpha val="44705"/>
                </a:srgbClr>
              </a:gs>
            </a:gsLst>
            <a:lin ang="5400000" scaled="0"/>
          </a:gra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609600" y="1176995"/>
            <a:ext cx="2212848" cy="15826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imes New Roman"/>
              <a:buNone/>
              <a:defRPr sz="2000" b="1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09600" y="2828784"/>
            <a:ext cx="2209799" cy="21793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50"/>
              </a:spcBef>
              <a:spcAft>
                <a:spcPts val="0"/>
              </a:spcAft>
              <a:buClr>
                <a:srgbClr val="0BD0D9"/>
              </a:buClr>
              <a:buFont typeface="Noto Sans Symbols"/>
              <a:buNone/>
              <a:defRPr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39763" marR="0" lvl="1" indent="-181293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-209550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Noto Sans Symbols"/>
              <a:buChar char="●"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187450" marR="0" lvl="3" indent="-172402" algn="l" rtl="0">
              <a:spcBef>
                <a:spcPts val="180"/>
              </a:spcBef>
              <a:spcAft>
                <a:spcPts val="0"/>
              </a:spcAft>
              <a:buClr>
                <a:srgbClr val="0BD0D9"/>
              </a:buClr>
              <a:buSzPct val="64999"/>
              <a:buFont typeface="Noto Sans Symbols"/>
              <a:buChar char="●"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462088" marR="0" lvl="4" indent="-180340" algn="l" rtl="0">
              <a:spcBef>
                <a:spcPts val="180"/>
              </a:spcBef>
              <a:spcAft>
                <a:spcPts val="0"/>
              </a:spcAft>
              <a:buClr>
                <a:srgbClr val="10CF9B"/>
              </a:buClr>
              <a:buSzPct val="64999"/>
              <a:buFont typeface="Noto Sans Symbols"/>
              <a:buChar char="●"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Times New Roman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3" name="Shape 83"/>
          <p:cNvSpPr>
            <a:spLocks noGrp="1"/>
          </p:cNvSpPr>
          <p:nvPr>
            <p:ph type="pic" idx="2"/>
          </p:nvPr>
        </p:nvSpPr>
        <p:spPr>
          <a:xfrm rot="420000">
            <a:off x="3485792" y="1199516"/>
            <a:ext cx="4617719" cy="3931919"/>
          </a:xfrm>
          <a:prstGeom prst="rect">
            <a:avLst/>
          </a:prstGeom>
          <a:solidFill>
            <a:schemeClr val="lt2"/>
          </a:solidFill>
          <a:ln w="9525" cap="rnd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spcAft>
                <a:spcPts val="0"/>
              </a:spcAft>
              <a:buClr>
                <a:srgbClr val="0BD0D9"/>
              </a:buClr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39763" marR="0" lvl="1" indent="-11652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-160655" algn="l" rtl="0">
              <a:spcBef>
                <a:spcPts val="42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Noto Sans Symbols"/>
              <a:buChar char="●"/>
              <a:defRPr sz="2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187450" marR="0" lvl="3" indent="-127000" algn="l" rtl="0">
              <a:spcBef>
                <a:spcPts val="400"/>
              </a:spcBef>
              <a:spcAft>
                <a:spcPts val="0"/>
              </a:spcAft>
              <a:buClr>
                <a:srgbClr val="0BD0D9"/>
              </a:buClr>
              <a:buSzPct val="64999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462088" marR="0" lvl="4" indent="-134937" algn="l" rtl="0">
              <a:spcBef>
                <a:spcPts val="400"/>
              </a:spcBef>
              <a:spcAft>
                <a:spcPts val="0"/>
              </a:spcAft>
              <a:buClr>
                <a:srgbClr val="10CF9B"/>
              </a:buClr>
              <a:buSzPct val="64999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Times New Roman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6586" marR="0" lvl="1" indent="-12085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3171" marR="0" lvl="2" indent="-1147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69749" marR="0" lvl="3" indent="-1084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6343" marR="0" lvl="4" indent="-1024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2917" marR="0" lvl="5" indent="-961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39501" marR="0" lvl="6" indent="-900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196082" marR="0" lvl="7" indent="-838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2681" marR="0" lvl="8" indent="-778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6B74645E-EAEE-4F7B-96E3-85B2B382CA6B}" type="datetime1">
              <a:rPr lang="en-US" smtClean="0"/>
              <a:t>11/25/2019</a:t>
            </a:fld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ftr" idx="11"/>
          </p:nvPr>
        </p:nvSpPr>
        <p:spPr>
          <a:xfrm>
            <a:off x="2667000" y="6356350"/>
            <a:ext cx="3352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6586" marR="0" lvl="1" indent="-12085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3171" marR="0" lvl="2" indent="-1147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69749" marR="0" lvl="3" indent="-1084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6343" marR="0" lvl="4" indent="-1024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2917" marR="0" lvl="5" indent="-961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39501" marR="0" lvl="6" indent="-900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196082" marR="0" lvl="7" indent="-838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2681" marR="0" lvl="8" indent="-778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ru-RU" smtClean="0"/>
              <a:t>ВШЭ, Москва, 2019. ДПО «Компьютерная лингвистика» </a:t>
            </a:r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8077200" y="6356350"/>
            <a:ext cx="609599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ru-RU" sz="1200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Заголовок и вертикальный текст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457200" y="7048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 rot="5400000">
            <a:off x="2377281" y="15081"/>
            <a:ext cx="4389436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3050" marR="0" lvl="0" indent="-116204" algn="l" rtl="0">
              <a:spcBef>
                <a:spcPts val="52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39763" marR="0" lvl="1" indent="-11652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-160655" algn="l" rtl="0">
              <a:spcBef>
                <a:spcPts val="42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Noto Sans Symbols"/>
              <a:buChar char="●"/>
              <a:defRPr sz="2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187450" marR="0" lvl="3" indent="-127000" algn="l" rtl="0">
              <a:spcBef>
                <a:spcPts val="400"/>
              </a:spcBef>
              <a:spcAft>
                <a:spcPts val="0"/>
              </a:spcAft>
              <a:buClr>
                <a:srgbClr val="0BD0D9"/>
              </a:buClr>
              <a:buSzPct val="64999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462088" marR="0" lvl="4" indent="-134937" algn="l" rtl="0">
              <a:spcBef>
                <a:spcPts val="400"/>
              </a:spcBef>
              <a:spcAft>
                <a:spcPts val="0"/>
              </a:spcAft>
              <a:buClr>
                <a:srgbClr val="10CF9B"/>
              </a:buClr>
              <a:buSzPct val="64999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Times New Roman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6586" marR="0" lvl="1" indent="-12085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3171" marR="0" lvl="2" indent="-1147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69749" marR="0" lvl="3" indent="-1084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6343" marR="0" lvl="4" indent="-1024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2917" marR="0" lvl="5" indent="-961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39501" marR="0" lvl="6" indent="-900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196082" marR="0" lvl="7" indent="-838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2681" marR="0" lvl="8" indent="-778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21FB4C4F-0752-46A5-957C-35186B892393}" type="datetime1">
              <a:rPr lang="en-US" smtClean="0"/>
              <a:t>11/25/2019</a:t>
            </a:fld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ftr" idx="11"/>
          </p:nvPr>
        </p:nvSpPr>
        <p:spPr>
          <a:xfrm>
            <a:off x="2667000" y="6356350"/>
            <a:ext cx="3352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6586" marR="0" lvl="1" indent="-12085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3171" marR="0" lvl="2" indent="-1147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69749" marR="0" lvl="3" indent="-1084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6343" marR="0" lvl="4" indent="-1024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2917" marR="0" lvl="5" indent="-961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39501" marR="0" lvl="6" indent="-900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196082" marR="0" lvl="7" indent="-838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2681" marR="0" lvl="8" indent="-778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ru-RU" smtClean="0"/>
              <a:t>ВШЭ, Москва, 2019. ДПО «Компьютерная лингвистика» </a:t>
            </a:r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ru-RU" sz="1200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Вертикальный заголовок и текст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 rot="5400000">
            <a:off x="5052218" y="2491582"/>
            <a:ext cx="5211763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 rot="5400000">
            <a:off x="861218" y="510382"/>
            <a:ext cx="5211763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3050" marR="0" lvl="0" indent="-116204" algn="l" rtl="0">
              <a:spcBef>
                <a:spcPts val="52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39763" marR="0" lvl="1" indent="-11652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-160655" algn="l" rtl="0">
              <a:spcBef>
                <a:spcPts val="42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Noto Sans Symbols"/>
              <a:buChar char="●"/>
              <a:defRPr sz="2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187450" marR="0" lvl="3" indent="-127000" algn="l" rtl="0">
              <a:spcBef>
                <a:spcPts val="400"/>
              </a:spcBef>
              <a:spcAft>
                <a:spcPts val="0"/>
              </a:spcAft>
              <a:buClr>
                <a:srgbClr val="0BD0D9"/>
              </a:buClr>
              <a:buSzPct val="64999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462088" marR="0" lvl="4" indent="-134937" algn="l" rtl="0">
              <a:spcBef>
                <a:spcPts val="400"/>
              </a:spcBef>
              <a:spcAft>
                <a:spcPts val="0"/>
              </a:spcAft>
              <a:buClr>
                <a:srgbClr val="10CF9B"/>
              </a:buClr>
              <a:buSzPct val="64999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Times New Roman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6586" marR="0" lvl="1" indent="-12085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3171" marR="0" lvl="2" indent="-1147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69749" marR="0" lvl="3" indent="-1084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6343" marR="0" lvl="4" indent="-1024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2917" marR="0" lvl="5" indent="-961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39501" marR="0" lvl="6" indent="-900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196082" marR="0" lvl="7" indent="-838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2681" marR="0" lvl="8" indent="-778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2A436DE1-AB7E-4E22-9E17-A40C1C7C21B9}" type="datetime1">
              <a:rPr lang="en-US" smtClean="0"/>
              <a:t>11/25/2019</a:t>
            </a:fld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ftr" idx="11"/>
          </p:nvPr>
        </p:nvSpPr>
        <p:spPr>
          <a:xfrm>
            <a:off x="2667000" y="6356350"/>
            <a:ext cx="3352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6586" marR="0" lvl="1" indent="-12085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3171" marR="0" lvl="2" indent="-1147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69749" marR="0" lvl="3" indent="-1084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6343" marR="0" lvl="4" indent="-1024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2917" marR="0" lvl="5" indent="-961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39501" marR="0" lvl="6" indent="-900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196082" marR="0" lvl="7" indent="-838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2681" marR="0" lvl="8" indent="-778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ru-RU" smtClean="0"/>
              <a:t>ВШЭ, Москва, 2019. ДПО «Компьютерная лингвистика» </a:t>
            </a:r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ru-RU" sz="1200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873665" y="152304"/>
            <a:ext cx="5396669" cy="6697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 dirty="0"/>
          </a:p>
        </p:txBody>
      </p:sp>
      <p:sp>
        <p:nvSpPr>
          <p:cNvPr id="112" name="Shape 112"/>
          <p:cNvSpPr txBox="1">
            <a:spLocks noGrp="1"/>
          </p:cNvSpPr>
          <p:nvPr>
            <p:ph type="body" idx="1" hasCustomPrompt="1"/>
          </p:nvPr>
        </p:nvSpPr>
        <p:spPr>
          <a:xfrm>
            <a:off x="228599" y="1431186"/>
            <a:ext cx="8229600" cy="43894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3050" marR="0" lvl="0" indent="-116204" algn="l" rtl="0">
              <a:spcBef>
                <a:spcPts val="520"/>
              </a:spcBef>
              <a:spcAft>
                <a:spcPts val="0"/>
              </a:spcAft>
              <a:buClrTx/>
              <a:buSzPct val="950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39763" marR="0" lvl="1" indent="-11652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-160655" algn="l" rtl="0">
              <a:spcBef>
                <a:spcPts val="42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Noto Sans Symbols"/>
              <a:buChar char="●"/>
              <a:defRPr sz="2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187450" marR="0" lvl="3" indent="-127000" algn="l" rtl="0">
              <a:spcBef>
                <a:spcPts val="400"/>
              </a:spcBef>
              <a:spcAft>
                <a:spcPts val="0"/>
              </a:spcAft>
              <a:buClr>
                <a:srgbClr val="0BD0D9"/>
              </a:buClr>
              <a:buSzPct val="64999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462088" marR="0" lvl="4" indent="-134937" algn="l" rtl="0">
              <a:spcBef>
                <a:spcPts val="400"/>
              </a:spcBef>
              <a:spcAft>
                <a:spcPts val="0"/>
              </a:spcAft>
              <a:buClr>
                <a:srgbClr val="10CF9B"/>
              </a:buClr>
              <a:buSzPct val="64999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Times New Roman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en-US" dirty="0" smtClean="0"/>
              <a:t> </a:t>
            </a:r>
            <a:endParaRPr dirty="0"/>
          </a:p>
        </p:txBody>
      </p:sp>
      <p:sp>
        <p:nvSpPr>
          <p:cNvPr id="113" name="Shape 113"/>
          <p:cNvSpPr txBox="1">
            <a:spLocks noGrp="1"/>
          </p:cNvSpPr>
          <p:nvPr>
            <p:ph type="dt" idx="10"/>
          </p:nvPr>
        </p:nvSpPr>
        <p:spPr>
          <a:xfrm>
            <a:off x="102408" y="6464472"/>
            <a:ext cx="153838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6586" marR="0" lvl="1" indent="-12085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3171" marR="0" lvl="2" indent="-1147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69749" marR="0" lvl="3" indent="-1084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6343" marR="0" lvl="4" indent="-1024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2917" marR="0" lvl="5" indent="-961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39501" marR="0" lvl="6" indent="-900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196082" marR="0" lvl="7" indent="-838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2681" marR="0" lvl="8" indent="-778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26292659-58D4-4389-8666-598B1C7A2148}" type="datetime1">
              <a:rPr lang="en-US" smtClean="0"/>
              <a:t>11/25/2019</a:t>
            </a:fld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ftr" idx="11"/>
          </p:nvPr>
        </p:nvSpPr>
        <p:spPr>
          <a:xfrm>
            <a:off x="40098" y="6473764"/>
            <a:ext cx="9103902" cy="3558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6586" marR="0" lvl="1" indent="-12085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3171" marR="0" lvl="2" indent="-1147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69749" marR="0" lvl="3" indent="-1084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6343" marR="0" lvl="4" indent="-1024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2917" marR="0" lvl="5" indent="-961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39501" marR="0" lvl="6" indent="-900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196082" marR="0" lvl="7" indent="-838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2681" marR="0" lvl="8" indent="-778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ru-RU" smtClean="0"/>
              <a:t>ВШЭ, Москва, 2019. ДПО «Компьютерная лингвистика» </a:t>
            </a:r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305800" y="6473765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 b="0" i="0" u="none" strike="noStrike" cap="none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ru-RU" sz="1200" b="0" i="0" u="none" strike="noStrike" cap="none" dirty="0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7" name="Группа 6"/>
          <p:cNvGrpSpPr/>
          <p:nvPr userDrawn="1">
            <p:custDataLst>
              <p:custData r:id="rId1"/>
            </p:custDataLst>
          </p:nvPr>
        </p:nvGrpSpPr>
        <p:grpSpPr>
          <a:xfrm>
            <a:off x="0" y="0"/>
            <a:ext cx="9144002" cy="6855557"/>
            <a:chOff x="72242" y="-42627"/>
            <a:chExt cx="12147241" cy="6855557"/>
          </a:xfrm>
        </p:grpSpPr>
        <p:grpSp>
          <p:nvGrpSpPr>
            <p:cNvPr id="8" name="Shape 165"/>
            <p:cNvGrpSpPr/>
            <p:nvPr/>
          </p:nvGrpSpPr>
          <p:grpSpPr>
            <a:xfrm>
              <a:off x="72242" y="-42627"/>
              <a:ext cx="12147241" cy="6855557"/>
              <a:chOff x="12771458" y="0"/>
              <a:chExt cx="2147483647" cy="2104955364"/>
            </a:xfrm>
          </p:grpSpPr>
          <p:pic>
            <p:nvPicPr>
              <p:cNvPr id="10" name="Shape 166" descr="http://www.hse.ru/pubs/lib/data/access/ram/ticket/79/144196565691ca43a1b8670fb6a227fde3c5e8e9a0/cached-thumb-img.29274.0.252964193739569.jpg"/>
              <p:cNvPicPr preferRelativeResize="0"/>
              <p:nvPr/>
            </p:nvPicPr>
            <p:blipFill rotWithShape="1">
              <a:blip r:embed="rId3">
                <a:alphaModFix/>
              </a:blip>
              <a:srcRect b="59214"/>
              <a:stretch/>
            </p:blipFill>
            <p:spPr>
              <a:xfrm>
                <a:off x="12771683" y="0"/>
                <a:ext cx="2147483647" cy="364237391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1" name="Shape 167"/>
              <p:cNvCxnSpPr/>
              <p:nvPr/>
            </p:nvCxnSpPr>
            <p:spPr>
              <a:xfrm flipV="1">
                <a:off x="12771683" y="373187538"/>
                <a:ext cx="2147483647" cy="5592909"/>
              </a:xfrm>
              <a:prstGeom prst="straightConnector1">
                <a:avLst/>
              </a:prstGeom>
              <a:noFill/>
              <a:ln w="76200" cap="flat" cmpd="sng">
                <a:solidFill>
                  <a:srgbClr val="BFBFBF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grpSp>
            <p:nvGrpSpPr>
              <p:cNvPr id="12" name="Shape 168"/>
              <p:cNvGrpSpPr/>
              <p:nvPr/>
            </p:nvGrpSpPr>
            <p:grpSpPr>
              <a:xfrm>
                <a:off x="12771458" y="1977825069"/>
                <a:ext cx="1976687999" cy="127130295"/>
                <a:chOff x="-3090463" y="273830034"/>
                <a:chExt cx="2147483647" cy="1263813889"/>
              </a:xfrm>
            </p:grpSpPr>
            <p:sp>
              <p:nvSpPr>
                <p:cNvPr id="13" name="Shape 169"/>
                <p:cNvSpPr txBox="1"/>
                <p:nvPr/>
              </p:nvSpPr>
              <p:spPr>
                <a:xfrm>
                  <a:off x="-3090463" y="273830034"/>
                  <a:ext cx="2147483647" cy="1254662939"/>
                </a:xfrm>
                <a:prstGeom prst="rect">
                  <a:avLst/>
                </a:prstGeom>
                <a:gradFill>
                  <a:gsLst>
                    <a:gs pos="0">
                      <a:srgbClr val="BFBFBF"/>
                    </a:gs>
                    <a:gs pos="75000">
                      <a:srgbClr val="DDDDDD"/>
                    </a:gs>
                    <a:gs pos="100000">
                      <a:srgbClr val="FFFF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800" b="0" i="0" u="none" strike="noStrike" cap="none" dirty="0">
                    <a:solidFill>
                      <a:schemeClr val="folHlink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4" name="Shape 170"/>
                <p:cNvSpPr/>
                <p:nvPr/>
              </p:nvSpPr>
              <p:spPr>
                <a:xfrm>
                  <a:off x="515303229" y="418404658"/>
                  <a:ext cx="1246937515" cy="11192392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folHlink"/>
                    </a:buClr>
                    <a:buSzPct val="25000"/>
                    <a:buFont typeface="Times New Roman"/>
                    <a:buNone/>
                  </a:pPr>
                  <a:r>
                    <a:rPr lang="ru-RU" sz="1400" b="0" i="0" u="none" strike="noStrike" cap="none" dirty="0" smtClean="0"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ВШЭ, </a:t>
                  </a:r>
                  <a:r>
                    <a:rPr lang="ru-RU" sz="1400" b="0" i="0" u="none" strike="noStrike" cap="none" dirty="0"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Москва, 2016. </a:t>
                  </a:r>
                  <a:r>
                    <a:rPr lang="ru-RU" sz="1400" b="0" i="0" u="none" strike="noStrike" cap="none" dirty="0" smtClean="0"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Компьютерная </a:t>
                  </a:r>
                  <a:r>
                    <a:rPr lang="ru-RU" sz="1400" b="0" i="0" u="none" strike="noStrike" cap="none" dirty="0"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лингвистика </a:t>
                  </a:r>
                  <a:r>
                    <a:rPr lang="ru-RU" sz="1400" b="0" i="0" u="none" strike="noStrike" cap="none" dirty="0" smtClean="0"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1 </a:t>
                  </a:r>
                  <a:endParaRPr lang="ru-RU" sz="1400" b="0" i="0" u="none" strike="noStrike" cap="none" dirty="0"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pic>
              <p:nvPicPr>
                <p:cNvPr id="15" name="Shape 171" descr="http://www.hse.ru/data/2012/01/19/1263884310/logo_%D1%81_hse_black_e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21011"/>
                <a:stretch/>
              </p:blipFill>
              <p:spPr>
                <a:xfrm>
                  <a:off x="515303229" y="418404658"/>
                  <a:ext cx="90131918" cy="89410698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9" name="Shape 17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33959" y="24412"/>
              <a:ext cx="1628776" cy="9388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4CE0EA"/>
              </a:buClr>
              <a:buFont typeface="Times New Roman"/>
              <a:buNone/>
              <a:defRPr sz="5600" b="1" i="0" u="none" strike="noStrike" cap="none">
                <a:solidFill>
                  <a:srgbClr val="4CE0E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ubTitle" idx="1"/>
          </p:nvPr>
        </p:nvSpPr>
        <p:spPr>
          <a:xfrm>
            <a:off x="533400" y="3228535"/>
            <a:ext cx="7854696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45720" lvl="0" indent="0" algn="r" rtl="0">
              <a:spcBef>
                <a:spcPts val="520"/>
              </a:spcBef>
              <a:spcAft>
                <a:spcPts val="0"/>
              </a:spcAft>
              <a:buClr>
                <a:srgbClr val="0BD0D9"/>
              </a:buClr>
              <a:buFont typeface="Noto Sans Symbols"/>
              <a:buNone/>
              <a:defRPr sz="2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ctr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ctr" rtl="0">
              <a:spcBef>
                <a:spcPts val="420"/>
              </a:spcBef>
              <a:spcAft>
                <a:spcPts val="0"/>
              </a:spcAft>
              <a:buClr>
                <a:schemeClr val="accent2"/>
              </a:buClr>
              <a:buFont typeface="Noto Sans Symbols"/>
              <a:buNone/>
              <a:defRPr sz="21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0BD0D9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10CF9B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ctr" rtl="0">
              <a:spcBef>
                <a:spcPts val="360"/>
              </a:spcBef>
              <a:buClr>
                <a:schemeClr val="accent5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ctr" rtl="0">
              <a:spcBef>
                <a:spcPts val="320"/>
              </a:spcBef>
              <a:buClr>
                <a:schemeClr val="accent6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ctr" rtl="0">
              <a:spcBef>
                <a:spcPts val="320"/>
              </a:spcBef>
              <a:buClr>
                <a:schemeClr val="lt2"/>
              </a:buClr>
              <a:buFont typeface="Times New Roman"/>
              <a:buNone/>
              <a:def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ctr" rtl="0">
              <a:spcBef>
                <a:spcPts val="280"/>
              </a:spcBef>
              <a:buClr>
                <a:schemeClr val="lt2"/>
              </a:buClr>
              <a:buFont typeface="Times New Roman"/>
              <a:buNone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0E9E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6586" marR="0" lvl="1" indent="-12085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3171" marR="0" lvl="2" indent="-1147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69749" marR="0" lvl="3" indent="-1084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6343" marR="0" lvl="4" indent="-1024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2917" marR="0" lvl="5" indent="-961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39501" marR="0" lvl="6" indent="-900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196082" marR="0" lvl="7" indent="-838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2681" marR="0" lvl="8" indent="-778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28FB59BD-8E2D-40FE-9345-3BAEF1214F63}" type="datetime1">
              <a:rPr lang="en-US" smtClean="0"/>
              <a:t>11/25/2019</a:t>
            </a:fld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ftr" idx="11"/>
          </p:nvPr>
        </p:nvSpPr>
        <p:spPr>
          <a:xfrm>
            <a:off x="2667000" y="6356350"/>
            <a:ext cx="3352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0E9E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6586" marR="0" lvl="1" indent="-12085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3171" marR="0" lvl="2" indent="-1147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69749" marR="0" lvl="3" indent="-1084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6343" marR="0" lvl="4" indent="-1024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2917" marR="0" lvl="5" indent="-961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39501" marR="0" lvl="6" indent="-900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196082" marR="0" lvl="7" indent="-838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2681" marR="0" lvl="8" indent="-778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ru-RU" smtClean="0"/>
              <a:t>ВШЭ, Москва, 2019. ДПО «Компьютерная лингвистика» </a:t>
            </a:r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>
                <a:solidFill>
                  <a:srgbClr val="D0E9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ru-RU" sz="1200">
              <a:solidFill>
                <a:srgbClr val="D0E9E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Заголовок раздела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530352" y="1316736"/>
            <a:ext cx="7772400" cy="13624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AE3AC"/>
              </a:buClr>
              <a:buFont typeface="Times New Roman"/>
              <a:buNone/>
              <a:defRPr sz="5600" b="1" i="0" u="none" strike="noStrike" cap="none">
                <a:solidFill>
                  <a:srgbClr val="4AE3A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40"/>
              </a:spcBef>
              <a:spcAft>
                <a:spcPts val="0"/>
              </a:spcAft>
              <a:buClr>
                <a:srgbClr val="0BD0D9"/>
              </a:buClr>
              <a:buFont typeface="Noto Sans Symbols"/>
              <a:buNone/>
              <a:defRPr sz="2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39763" marR="0" lvl="1" indent="-246062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-254000" algn="l" rtl="0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187450" marR="0" lvl="3" indent="-209550" algn="l" rtl="0">
              <a:spcBef>
                <a:spcPts val="280"/>
              </a:spcBef>
              <a:spcAft>
                <a:spcPts val="0"/>
              </a:spcAft>
              <a:buClr>
                <a:srgbClr val="0BD0D9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462088" marR="0" lvl="4" indent="-217487" algn="l" rtl="0">
              <a:spcBef>
                <a:spcPts val="280"/>
              </a:spcBef>
              <a:spcAft>
                <a:spcPts val="0"/>
              </a:spcAft>
              <a:buClr>
                <a:srgbClr val="10CF9B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lt2"/>
              </a:buClr>
              <a:buSzPct val="100000"/>
              <a:buFont typeface="Times New Roman"/>
              <a:buChar char="•"/>
              <a:def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lt2"/>
              </a:buClr>
              <a:buSzPct val="100000"/>
              <a:buFont typeface="Times New Roman"/>
              <a:buChar char="•"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0E9E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6586" marR="0" lvl="1" indent="-12085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3171" marR="0" lvl="2" indent="-1147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69749" marR="0" lvl="3" indent="-1084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6343" marR="0" lvl="4" indent="-1024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2917" marR="0" lvl="5" indent="-961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39501" marR="0" lvl="6" indent="-900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196082" marR="0" lvl="7" indent="-838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2681" marR="0" lvl="8" indent="-778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C304BF2F-1322-4F75-BB0C-5641D7F372FC}" type="datetime1">
              <a:rPr lang="en-US" smtClean="0"/>
              <a:t>11/25/2019</a:t>
            </a:fld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ftr" idx="11"/>
          </p:nvPr>
        </p:nvSpPr>
        <p:spPr>
          <a:xfrm>
            <a:off x="2667000" y="6356350"/>
            <a:ext cx="3352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0E9E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6586" marR="0" lvl="1" indent="-12085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3171" marR="0" lvl="2" indent="-1147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69749" marR="0" lvl="3" indent="-1084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6343" marR="0" lvl="4" indent="-1024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2917" marR="0" lvl="5" indent="-961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39501" marR="0" lvl="6" indent="-900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196082" marR="0" lvl="7" indent="-838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2681" marR="0" lvl="8" indent="-778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ru-RU" smtClean="0"/>
              <a:t>ВШЭ, Москва, 2019. ДПО «Компьютерная лингвистика» </a:t>
            </a:r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>
                <a:solidFill>
                  <a:srgbClr val="D0E9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ru-RU" sz="1200">
              <a:solidFill>
                <a:srgbClr val="D0E9E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Два объекта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457200" y="1920084"/>
            <a:ext cx="4038599" cy="44348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3050" marR="0" lvl="0" indent="-116204" algn="l" rtl="0">
              <a:spcBef>
                <a:spcPts val="52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39763" marR="0" lvl="1" indent="-11652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-1651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187450" marR="0" lvl="3" indent="-135255" algn="l" rtl="0">
              <a:spcBef>
                <a:spcPts val="360"/>
              </a:spcBef>
              <a:spcAft>
                <a:spcPts val="0"/>
              </a:spcAft>
              <a:buClr>
                <a:srgbClr val="0BD0D9"/>
              </a:buClr>
              <a:buSzPct val="64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462088" marR="0" lvl="4" indent="-143193" algn="l" rtl="0">
              <a:spcBef>
                <a:spcPts val="360"/>
              </a:spcBef>
              <a:spcAft>
                <a:spcPts val="0"/>
              </a:spcAft>
              <a:buClr>
                <a:srgbClr val="10CF9B"/>
              </a:buClr>
              <a:buSzPct val="64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Times New Roman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2"/>
          </p:nvPr>
        </p:nvSpPr>
        <p:spPr>
          <a:xfrm>
            <a:off x="4648200" y="1920084"/>
            <a:ext cx="4038599" cy="44348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3050" marR="0" lvl="0" indent="-116204" algn="l" rtl="0">
              <a:spcBef>
                <a:spcPts val="52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39763" marR="0" lvl="1" indent="-11652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-1651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187450" marR="0" lvl="3" indent="-135255" algn="l" rtl="0">
              <a:spcBef>
                <a:spcPts val="360"/>
              </a:spcBef>
              <a:spcAft>
                <a:spcPts val="0"/>
              </a:spcAft>
              <a:buClr>
                <a:srgbClr val="0BD0D9"/>
              </a:buClr>
              <a:buSzPct val="64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462088" marR="0" lvl="4" indent="-143193" algn="l" rtl="0">
              <a:spcBef>
                <a:spcPts val="360"/>
              </a:spcBef>
              <a:spcAft>
                <a:spcPts val="0"/>
              </a:spcAft>
              <a:buClr>
                <a:srgbClr val="10CF9B"/>
              </a:buClr>
              <a:buSzPct val="64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Times New Roman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6586" marR="0" lvl="1" indent="-12085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3171" marR="0" lvl="2" indent="-1147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69749" marR="0" lvl="3" indent="-1084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6343" marR="0" lvl="4" indent="-1024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2917" marR="0" lvl="5" indent="-961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39501" marR="0" lvl="6" indent="-900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196082" marR="0" lvl="7" indent="-838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2681" marR="0" lvl="8" indent="-778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99FC0485-79B5-49E8-81C1-5D17BED32270}" type="datetime1">
              <a:rPr lang="en-US" smtClean="0"/>
              <a:t>11/25/2019</a:t>
            </a:fld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ftr" idx="11"/>
          </p:nvPr>
        </p:nvSpPr>
        <p:spPr>
          <a:xfrm>
            <a:off x="2667000" y="6356350"/>
            <a:ext cx="3352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6586" marR="0" lvl="1" indent="-12085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3171" marR="0" lvl="2" indent="-1147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69749" marR="0" lvl="3" indent="-1084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6343" marR="0" lvl="4" indent="-1024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2917" marR="0" lvl="5" indent="-961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39501" marR="0" lvl="6" indent="-900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196082" marR="0" lvl="7" indent="-838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2681" marR="0" lvl="8" indent="-778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ru-RU" smtClean="0"/>
              <a:t>ВШЭ, Москва, 2019. ДПО «Компьютерная лингвистика» </a:t>
            </a:r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ru-RU" sz="1200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Сравнение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457200" y="1855248"/>
            <a:ext cx="4040187" cy="6593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480"/>
              </a:spcBef>
              <a:spcAft>
                <a:spcPts val="0"/>
              </a:spcAft>
              <a:buClr>
                <a:srgbClr val="0BD0D9"/>
              </a:buClr>
              <a:buFont typeface="Noto Sans Symbols"/>
              <a:buNone/>
              <a:defRPr sz="2400" b="1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39763" marR="0" lvl="1" indent="-246062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-2540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Font typeface="Noto Sans Symbols"/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187450" marR="0" lvl="3" indent="-209550" algn="l" rtl="0">
              <a:spcBef>
                <a:spcPts val="320"/>
              </a:spcBef>
              <a:spcAft>
                <a:spcPts val="0"/>
              </a:spcAft>
              <a:buClr>
                <a:srgbClr val="0BD0D9"/>
              </a:buClr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462088" marR="0" lvl="4" indent="-217487" algn="l" rtl="0">
              <a:spcBef>
                <a:spcPts val="320"/>
              </a:spcBef>
              <a:spcAft>
                <a:spcPts val="0"/>
              </a:spcAft>
              <a:buClr>
                <a:srgbClr val="10CF9B"/>
              </a:buClr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Times New Roman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body" idx="2"/>
          </p:nvPr>
        </p:nvSpPr>
        <p:spPr>
          <a:xfrm>
            <a:off x="4645025" y="1859757"/>
            <a:ext cx="4041774" cy="654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480"/>
              </a:spcBef>
              <a:spcAft>
                <a:spcPts val="0"/>
              </a:spcAft>
              <a:buClr>
                <a:srgbClr val="0BD0D9"/>
              </a:buClr>
              <a:buFont typeface="Noto Sans Symbols"/>
              <a:buNone/>
              <a:defRPr sz="2400" b="1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39763" marR="0" lvl="1" indent="-246062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-2540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Font typeface="Noto Sans Symbols"/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187450" marR="0" lvl="3" indent="-209550" algn="l" rtl="0">
              <a:spcBef>
                <a:spcPts val="320"/>
              </a:spcBef>
              <a:spcAft>
                <a:spcPts val="0"/>
              </a:spcAft>
              <a:buClr>
                <a:srgbClr val="0BD0D9"/>
              </a:buClr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462088" marR="0" lvl="4" indent="-217487" algn="l" rtl="0">
              <a:spcBef>
                <a:spcPts val="320"/>
              </a:spcBef>
              <a:spcAft>
                <a:spcPts val="0"/>
              </a:spcAft>
              <a:buClr>
                <a:srgbClr val="10CF9B"/>
              </a:buClr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Times New Roman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body" idx="3"/>
          </p:nvPr>
        </p:nvSpPr>
        <p:spPr>
          <a:xfrm>
            <a:off x="457200" y="2514600"/>
            <a:ext cx="4040187" cy="38457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3050" marR="0" lvl="0" indent="-140335" algn="l" rtl="0">
              <a:spcBef>
                <a:spcPts val="44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  <a:defRPr sz="2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39763" marR="0" lvl="1" indent="-138112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-17399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187450" marR="0" lvl="3" indent="-143510" algn="l" rtl="0">
              <a:spcBef>
                <a:spcPts val="320"/>
              </a:spcBef>
              <a:spcAft>
                <a:spcPts val="0"/>
              </a:spcAft>
              <a:buClr>
                <a:srgbClr val="0BD0D9"/>
              </a:buClr>
              <a:buSzPct val="64999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462088" marR="0" lvl="4" indent="-151448" algn="l" rtl="0">
              <a:spcBef>
                <a:spcPts val="320"/>
              </a:spcBef>
              <a:spcAft>
                <a:spcPts val="0"/>
              </a:spcAft>
              <a:buClr>
                <a:srgbClr val="10CF9B"/>
              </a:buClr>
              <a:buSzPct val="64999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Times New Roman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body" idx="4"/>
          </p:nvPr>
        </p:nvSpPr>
        <p:spPr>
          <a:xfrm>
            <a:off x="4645025" y="2514600"/>
            <a:ext cx="4041774" cy="38457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3050" marR="0" lvl="0" indent="-140335" algn="l" rtl="0">
              <a:spcBef>
                <a:spcPts val="44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  <a:defRPr sz="2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39763" marR="0" lvl="1" indent="-138112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-17399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187450" marR="0" lvl="3" indent="-143510" algn="l" rtl="0">
              <a:spcBef>
                <a:spcPts val="320"/>
              </a:spcBef>
              <a:spcAft>
                <a:spcPts val="0"/>
              </a:spcAft>
              <a:buClr>
                <a:srgbClr val="0BD0D9"/>
              </a:buClr>
              <a:buSzPct val="64999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462088" marR="0" lvl="4" indent="-151448" algn="l" rtl="0">
              <a:spcBef>
                <a:spcPts val="320"/>
              </a:spcBef>
              <a:spcAft>
                <a:spcPts val="0"/>
              </a:spcAft>
              <a:buClr>
                <a:srgbClr val="10CF9B"/>
              </a:buClr>
              <a:buSzPct val="64999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Times New Roman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6586" marR="0" lvl="1" indent="-12085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3171" marR="0" lvl="2" indent="-1147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69749" marR="0" lvl="3" indent="-1084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6343" marR="0" lvl="4" indent="-1024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2917" marR="0" lvl="5" indent="-961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39501" marR="0" lvl="6" indent="-900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196082" marR="0" lvl="7" indent="-838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2681" marR="0" lvl="8" indent="-778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439B792A-CC6B-4561-A104-158ED00E2374}" type="datetime1">
              <a:rPr lang="en-US" smtClean="0"/>
              <a:t>11/25/2019</a:t>
            </a:fld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ftr" idx="11"/>
          </p:nvPr>
        </p:nvSpPr>
        <p:spPr>
          <a:xfrm>
            <a:off x="2667000" y="6356350"/>
            <a:ext cx="3352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6586" marR="0" lvl="1" indent="-12085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3171" marR="0" lvl="2" indent="-1147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69749" marR="0" lvl="3" indent="-1084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6343" marR="0" lvl="4" indent="-1024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2917" marR="0" lvl="5" indent="-961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39501" marR="0" lvl="6" indent="-900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196082" marR="0" lvl="7" indent="-838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2681" marR="0" lvl="8" indent="-778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ru-RU" smtClean="0"/>
              <a:t>ВШЭ, Москва, 2019. ДПО «Компьютерная лингвистика» </a:t>
            </a:r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ru-RU" sz="1200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305799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imes New Roman"/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6586" marR="0" lvl="1" indent="-12085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3171" marR="0" lvl="2" indent="-1147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69749" marR="0" lvl="3" indent="-1084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6343" marR="0" lvl="4" indent="-1024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2917" marR="0" lvl="5" indent="-961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39501" marR="0" lvl="6" indent="-900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196082" marR="0" lvl="7" indent="-838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2681" marR="0" lvl="8" indent="-778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A98DEF26-C9A4-4BE1-B0A3-10149DE7E77B}" type="datetime1">
              <a:rPr lang="en-US" smtClean="0"/>
              <a:t>11/25/2019</a:t>
            </a:fld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ftr" idx="11"/>
          </p:nvPr>
        </p:nvSpPr>
        <p:spPr>
          <a:xfrm>
            <a:off x="2667000" y="6356350"/>
            <a:ext cx="3352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6586" marR="0" lvl="1" indent="-12085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3171" marR="0" lvl="2" indent="-1147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69749" marR="0" lvl="3" indent="-1084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6343" marR="0" lvl="4" indent="-1024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2917" marR="0" lvl="5" indent="-961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39501" marR="0" lvl="6" indent="-900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196082" marR="0" lvl="7" indent="-838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2681" marR="0" lvl="8" indent="-778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ru-RU" smtClean="0"/>
              <a:t>ВШЭ, Москва, 2019. ДПО «Компьютерная лингвистика» </a:t>
            </a:r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ru-RU" sz="1200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dt" idx="10"/>
          </p:nvPr>
        </p:nvSpPr>
        <p:spPr>
          <a:xfrm>
            <a:off x="1" y="6492875"/>
            <a:ext cx="150406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6586" marR="0" lvl="1" indent="-12085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3171" marR="0" lvl="2" indent="-1147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69749" marR="0" lvl="3" indent="-1084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6343" marR="0" lvl="4" indent="-1024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2917" marR="0" lvl="5" indent="-961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39501" marR="0" lvl="6" indent="-900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196082" marR="0" lvl="7" indent="-838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2681" marR="0" lvl="8" indent="-778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7D95A478-3BA8-44F5-86BE-5A2DF8A08E3E}" type="datetime1">
              <a:rPr lang="en-US" smtClean="0"/>
              <a:t>11/25/2019</a:t>
            </a:fld>
            <a:endParaRPr lang="en-US" dirty="0"/>
          </a:p>
        </p:txBody>
      </p:sp>
      <p:sp>
        <p:nvSpPr>
          <p:cNvPr id="152" name="Shape 152"/>
          <p:cNvSpPr txBox="1">
            <a:spLocks noGrp="1"/>
          </p:cNvSpPr>
          <p:nvPr>
            <p:ph type="sldNum" idx="12"/>
          </p:nvPr>
        </p:nvSpPr>
        <p:spPr>
          <a:xfrm>
            <a:off x="8266631" y="6492874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ru-RU" sz="1200" smtClean="0">
                <a:latin typeface="Times New Roman"/>
                <a:ea typeface="Times New Roman"/>
                <a:cs typeface="Times New Roman"/>
                <a:sym typeface="Times New Roman"/>
              </a:rPr>
              <a:pPr algn="r">
                <a:buSzPct val="25000"/>
              </a:pPr>
              <a:t>‹#›</a:t>
            </a:fld>
            <a:endParaRPr lang="ru-RU" sz="1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Титульный слайд">
    <p:bg>
      <p:bgPr>
        <a:gradFill>
          <a:gsLst>
            <a:gs pos="0">
              <a:srgbClr val="439FD7"/>
            </a:gs>
            <a:gs pos="25000">
              <a:srgbClr val="4397CA"/>
            </a:gs>
            <a:gs pos="100000">
              <a:srgbClr val="00466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4CE0EA"/>
              </a:buClr>
              <a:buFont typeface="Times New Roman"/>
              <a:buNone/>
              <a:defRPr sz="5600" b="1" i="0" u="none" strike="noStrike" cap="none">
                <a:solidFill>
                  <a:srgbClr val="4CE0E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ubTitle" idx="1"/>
          </p:nvPr>
        </p:nvSpPr>
        <p:spPr>
          <a:xfrm>
            <a:off x="533400" y="3228535"/>
            <a:ext cx="7854696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45720" lvl="0" indent="0" algn="r" rtl="0">
              <a:spcBef>
                <a:spcPts val="520"/>
              </a:spcBef>
              <a:spcAft>
                <a:spcPts val="0"/>
              </a:spcAft>
              <a:buClr>
                <a:srgbClr val="0BD0D9"/>
              </a:buClr>
              <a:buFont typeface="Noto Sans Symbols"/>
              <a:buNone/>
              <a:defRPr sz="2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ctr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ctr" rtl="0">
              <a:spcBef>
                <a:spcPts val="420"/>
              </a:spcBef>
              <a:spcAft>
                <a:spcPts val="0"/>
              </a:spcAft>
              <a:buClr>
                <a:schemeClr val="accent2"/>
              </a:buClr>
              <a:buFont typeface="Noto Sans Symbols"/>
              <a:buNone/>
              <a:defRPr sz="21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0BD0D9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10CF9B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ctr" rtl="0">
              <a:spcBef>
                <a:spcPts val="360"/>
              </a:spcBef>
              <a:buClr>
                <a:schemeClr val="accent5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ctr" rtl="0">
              <a:spcBef>
                <a:spcPts val="320"/>
              </a:spcBef>
              <a:buClr>
                <a:schemeClr val="accent6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ctr" rtl="0">
              <a:spcBef>
                <a:spcPts val="320"/>
              </a:spcBef>
              <a:buClr>
                <a:schemeClr val="lt2"/>
              </a:buClr>
              <a:buFont typeface="Times New Roman"/>
              <a:buNone/>
              <a:def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ctr" rtl="0">
              <a:spcBef>
                <a:spcPts val="280"/>
              </a:spcBef>
              <a:buClr>
                <a:schemeClr val="lt2"/>
              </a:buClr>
              <a:buFont typeface="Times New Roman"/>
              <a:buNone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0E9E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6586" marR="0" lvl="1" indent="-12085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3171" marR="0" lvl="2" indent="-1147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69749" marR="0" lvl="3" indent="-1084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6343" marR="0" lvl="4" indent="-1024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2917" marR="0" lvl="5" indent="-961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39501" marR="0" lvl="6" indent="-900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196082" marR="0" lvl="7" indent="-838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2681" marR="0" lvl="8" indent="-778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DCEA4608-9D10-497E-8009-45750CB44350}" type="datetime1">
              <a:rPr lang="en-US" smtClean="0"/>
              <a:t>11/25/2019</a:t>
            </a:fld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ftr" idx="11"/>
          </p:nvPr>
        </p:nvSpPr>
        <p:spPr>
          <a:xfrm>
            <a:off x="2667000" y="6356350"/>
            <a:ext cx="3352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0E9E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6586" marR="0" lvl="1" indent="-12085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3171" marR="0" lvl="2" indent="-1147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69749" marR="0" lvl="3" indent="-1084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6343" marR="0" lvl="4" indent="-1024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2917" marR="0" lvl="5" indent="-961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39501" marR="0" lvl="6" indent="-900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196082" marR="0" lvl="7" indent="-838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2681" marR="0" lvl="8" indent="-778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ru-RU" smtClean="0"/>
              <a:t>ВШЭ, Москва, 2019. ДПО «Компьютерная лингвистика» </a:t>
            </a:r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 b="0" u="none">
                <a:solidFill>
                  <a:srgbClr val="D0E9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ru-RU" sz="1200" b="0" u="none">
              <a:solidFill>
                <a:srgbClr val="D0E9E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Пустой слайд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dt" idx="10"/>
          </p:nvPr>
        </p:nvSpPr>
        <p:spPr>
          <a:xfrm>
            <a:off x="1" y="6492875"/>
            <a:ext cx="150406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6586" marR="0" lvl="1" indent="-12085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3171" marR="0" lvl="2" indent="-1147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69749" marR="0" lvl="3" indent="-1084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6343" marR="0" lvl="4" indent="-1024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2917" marR="0" lvl="5" indent="-961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39501" marR="0" lvl="6" indent="-900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196082" marR="0" lvl="7" indent="-838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2681" marR="0" lvl="8" indent="-778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C393747C-5F72-44E4-A3C4-A2C63190A43F}" type="datetime1">
              <a:rPr lang="en-US" smtClean="0"/>
              <a:t>11/25/2019</a:t>
            </a:fld>
            <a:endParaRPr lang="en-US" dirty="0"/>
          </a:p>
        </p:txBody>
      </p:sp>
      <p:sp>
        <p:nvSpPr>
          <p:cNvPr id="152" name="Shape 152"/>
          <p:cNvSpPr txBox="1">
            <a:spLocks noGrp="1"/>
          </p:cNvSpPr>
          <p:nvPr>
            <p:ph type="sldNum" idx="12"/>
          </p:nvPr>
        </p:nvSpPr>
        <p:spPr>
          <a:xfrm>
            <a:off x="8266631" y="6492874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ru-RU" sz="1200" smtClean="0">
                <a:latin typeface="Times New Roman"/>
                <a:ea typeface="Times New Roman"/>
                <a:cs typeface="Times New Roman"/>
                <a:sym typeface="Times New Roman"/>
              </a:rPr>
              <a:pPr algn="r">
                <a:buSzPct val="25000"/>
              </a:pPr>
              <a:t>‹#›</a:t>
            </a:fld>
            <a:endParaRPr lang="ru-RU" sz="1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715923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Объект с подписью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685800" y="514352"/>
            <a:ext cx="2743199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imes New Roman"/>
              <a:buNone/>
              <a:defRPr sz="26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1676400"/>
            <a:ext cx="2743199" cy="457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spcAft>
                <a:spcPts val="0"/>
              </a:spcAft>
              <a:buClr>
                <a:srgbClr val="0BD0D9"/>
              </a:buClr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39763" marR="0" lvl="1" indent="-4762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Font typeface="Noto Sans Symbols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187450" marR="0" lvl="3" indent="-6350" algn="l" rtl="0">
              <a:spcBef>
                <a:spcPts val="180"/>
              </a:spcBef>
              <a:spcAft>
                <a:spcPts val="0"/>
              </a:spcAft>
              <a:buClr>
                <a:srgbClr val="0BD0D9"/>
              </a:buClr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462088" marR="0" lvl="4" indent="-1587" algn="l" rtl="0">
              <a:spcBef>
                <a:spcPts val="180"/>
              </a:spcBef>
              <a:spcAft>
                <a:spcPts val="0"/>
              </a:spcAft>
              <a:buClr>
                <a:srgbClr val="10CF9B"/>
              </a:buClr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Times New Roman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body" idx="2"/>
          </p:nvPr>
        </p:nvSpPr>
        <p:spPr>
          <a:xfrm>
            <a:off x="3575050" y="1676400"/>
            <a:ext cx="5111750" cy="457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3050" marR="0" lvl="0" indent="-104140" algn="l" rtl="0">
              <a:spcBef>
                <a:spcPts val="56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39763" marR="0" lvl="1" indent="-105727" algn="l" rtl="0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-147319" algn="l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187450" marR="0" lvl="3" indent="-127000" algn="l" rtl="0">
              <a:spcBef>
                <a:spcPts val="400"/>
              </a:spcBef>
              <a:spcAft>
                <a:spcPts val="0"/>
              </a:spcAft>
              <a:buClr>
                <a:srgbClr val="0BD0D9"/>
              </a:buClr>
              <a:buSzPct val="64999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462088" marR="0" lvl="4" indent="-143193" algn="l" rtl="0">
              <a:spcBef>
                <a:spcPts val="360"/>
              </a:spcBef>
              <a:spcAft>
                <a:spcPts val="0"/>
              </a:spcAft>
              <a:buClr>
                <a:srgbClr val="10CF9B"/>
              </a:buClr>
              <a:buSzPct val="64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Times New Roman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57" name="Shape 15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6586" marR="0" lvl="1" indent="-12085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3171" marR="0" lvl="2" indent="-1147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69749" marR="0" lvl="3" indent="-1084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6343" marR="0" lvl="4" indent="-1024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2917" marR="0" lvl="5" indent="-961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39501" marR="0" lvl="6" indent="-900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196082" marR="0" lvl="7" indent="-838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2681" marR="0" lvl="8" indent="-778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E1357D14-6538-46F3-9A3E-98579FDCF539}" type="datetime1">
              <a:rPr lang="en-US" smtClean="0"/>
              <a:t>11/25/2019</a:t>
            </a:fld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ftr" idx="11"/>
          </p:nvPr>
        </p:nvSpPr>
        <p:spPr>
          <a:xfrm>
            <a:off x="2667000" y="6356350"/>
            <a:ext cx="3352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6586" marR="0" lvl="1" indent="-12085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3171" marR="0" lvl="2" indent="-1147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69749" marR="0" lvl="3" indent="-1084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6343" marR="0" lvl="4" indent="-1024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2917" marR="0" lvl="5" indent="-961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39501" marR="0" lvl="6" indent="-900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196082" marR="0" lvl="7" indent="-838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2681" marR="0" lvl="8" indent="-778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ru-RU" smtClean="0"/>
              <a:t>ВШЭ, Москва, 2019. ДПО «Компьютерная лингвистика» </a:t>
            </a:r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ru-RU" sz="1200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Рисунок с подписью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/>
        </p:nvSpPr>
        <p:spPr>
          <a:xfrm rot="-10380000" flipH="1">
            <a:off x="3165475" y="1108074"/>
            <a:ext cx="5257800" cy="4114799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9525" cap="rnd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38500" dir="7500000" sx="98500" sy="100080" kx="100000" ky="100000" algn="tl" rotWithShape="0">
              <a:srgbClr val="000000">
                <a:alpha val="24705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Shape 162"/>
          <p:cNvSpPr/>
          <p:nvPr/>
        </p:nvSpPr>
        <p:spPr>
          <a:xfrm rot="-10380000" flipH="1">
            <a:off x="8004175" y="5359399"/>
            <a:ext cx="155574" cy="155574"/>
          </a:xfrm>
          <a:prstGeom prst="rtTriangle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bevel/>
            <a:headEnd type="none" w="med" len="med"/>
            <a:tailEnd type="none" w="med" len="med"/>
          </a:ln>
          <a:effectLst>
            <a:outerShdw blurRad="19685" dist="6350" dir="12900000" algn="tl" rotWithShape="0">
              <a:srgbClr val="000000">
                <a:alpha val="46666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Shape 163"/>
          <p:cNvSpPr/>
          <p:nvPr/>
        </p:nvSpPr>
        <p:spPr>
          <a:xfrm rot="10800000" flipH="1">
            <a:off x="-9525" y="5816599"/>
            <a:ext cx="9163049" cy="1041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4" y="365"/>
                </a:moveTo>
                <a:lnTo>
                  <a:pt x="52848" y="0"/>
                </a:lnTo>
                <a:cubicBezTo>
                  <a:pt x="57089" y="18475"/>
                  <a:pt x="79584" y="67134"/>
                  <a:pt x="90935" y="67134"/>
                </a:cubicBezTo>
                <a:cubicBezTo>
                  <a:pt x="102286" y="67134"/>
                  <a:pt x="114885" y="27804"/>
                  <a:pt x="119875" y="10060"/>
                </a:cubicBezTo>
                <a:lnTo>
                  <a:pt x="120000" y="38963"/>
                </a:lnTo>
                <a:cubicBezTo>
                  <a:pt x="117879" y="47012"/>
                  <a:pt x="104282" y="80670"/>
                  <a:pt x="89438" y="80304"/>
                </a:cubicBezTo>
                <a:cubicBezTo>
                  <a:pt x="74594" y="79939"/>
                  <a:pt x="45841" y="30182"/>
                  <a:pt x="30935" y="36768"/>
                </a:cubicBezTo>
                <a:cubicBezTo>
                  <a:pt x="15592" y="38231"/>
                  <a:pt x="5613" y="88170"/>
                  <a:pt x="0" y="120000"/>
                </a:cubicBezTo>
                <a:lnTo>
                  <a:pt x="124" y="365"/>
                </a:lnTo>
                <a:close/>
              </a:path>
            </a:pathLst>
          </a:custGeom>
          <a:gradFill>
            <a:gsLst>
              <a:gs pos="0">
                <a:srgbClr val="0079AD">
                  <a:alpha val="44705"/>
                </a:srgbClr>
              </a:gs>
              <a:gs pos="100000">
                <a:srgbClr val="00E9F7">
                  <a:alpha val="54901"/>
                </a:srgbClr>
              </a:gs>
            </a:gsLst>
            <a:lin ang="5400000" scaled="0"/>
          </a:gra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" name="Shape 164"/>
          <p:cNvSpPr/>
          <p:nvPr/>
        </p:nvSpPr>
        <p:spPr>
          <a:xfrm rot="10800000" flipH="1">
            <a:off x="4381500" y="6219825"/>
            <a:ext cx="4762499" cy="63817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cubicBezTo>
                  <a:pt x="6960" y="20571"/>
                  <a:pt x="46720" y="107495"/>
                  <a:pt x="66720" y="113747"/>
                </a:cubicBezTo>
                <a:cubicBezTo>
                  <a:pt x="86720" y="120000"/>
                  <a:pt x="111120" y="56268"/>
                  <a:pt x="120000" y="37512"/>
                </a:cubicBezTo>
                <a:lnTo>
                  <a:pt x="120000" y="121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ABB4">
                  <a:alpha val="29803"/>
                </a:srgbClr>
              </a:gs>
              <a:gs pos="80000">
                <a:srgbClr val="0099E4">
                  <a:alpha val="44705"/>
                </a:srgbClr>
              </a:gs>
              <a:gs pos="100000">
                <a:srgbClr val="0099E4">
                  <a:alpha val="44705"/>
                </a:srgbClr>
              </a:gs>
            </a:gsLst>
            <a:lin ang="5400000" scaled="0"/>
          </a:gra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609600" y="1176995"/>
            <a:ext cx="2212848" cy="15826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imes New Roman"/>
              <a:buNone/>
              <a:defRPr sz="2000" b="1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09600" y="2828784"/>
            <a:ext cx="2209799" cy="21793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50"/>
              </a:spcBef>
              <a:spcAft>
                <a:spcPts val="0"/>
              </a:spcAft>
              <a:buClr>
                <a:srgbClr val="0BD0D9"/>
              </a:buClr>
              <a:buFont typeface="Noto Sans Symbols"/>
              <a:buNone/>
              <a:defRPr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39763" marR="0" lvl="1" indent="-181293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-209550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Noto Sans Symbols"/>
              <a:buChar char="●"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187450" marR="0" lvl="3" indent="-172402" algn="l" rtl="0">
              <a:spcBef>
                <a:spcPts val="180"/>
              </a:spcBef>
              <a:spcAft>
                <a:spcPts val="0"/>
              </a:spcAft>
              <a:buClr>
                <a:srgbClr val="0BD0D9"/>
              </a:buClr>
              <a:buSzPct val="64999"/>
              <a:buFont typeface="Noto Sans Symbols"/>
              <a:buChar char="●"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462088" marR="0" lvl="4" indent="-180340" algn="l" rtl="0">
              <a:spcBef>
                <a:spcPts val="180"/>
              </a:spcBef>
              <a:spcAft>
                <a:spcPts val="0"/>
              </a:spcAft>
              <a:buClr>
                <a:srgbClr val="10CF9B"/>
              </a:buClr>
              <a:buSzPct val="64999"/>
              <a:buFont typeface="Noto Sans Symbols"/>
              <a:buChar char="●"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Times New Roman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pic" idx="2"/>
          </p:nvPr>
        </p:nvSpPr>
        <p:spPr>
          <a:xfrm rot="420000">
            <a:off x="3485792" y="1199516"/>
            <a:ext cx="4617719" cy="3931919"/>
          </a:xfrm>
          <a:prstGeom prst="rect">
            <a:avLst/>
          </a:prstGeom>
          <a:solidFill>
            <a:schemeClr val="lt2"/>
          </a:solidFill>
          <a:ln w="9525" cap="rnd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spcAft>
                <a:spcPts val="0"/>
              </a:spcAft>
              <a:buClr>
                <a:srgbClr val="0BD0D9"/>
              </a:buClr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39763" marR="0" lvl="1" indent="-11652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-160655" algn="l" rtl="0">
              <a:spcBef>
                <a:spcPts val="42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Noto Sans Symbols"/>
              <a:buChar char="●"/>
              <a:defRPr sz="2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187450" marR="0" lvl="3" indent="-127000" algn="l" rtl="0">
              <a:spcBef>
                <a:spcPts val="400"/>
              </a:spcBef>
              <a:spcAft>
                <a:spcPts val="0"/>
              </a:spcAft>
              <a:buClr>
                <a:srgbClr val="0BD0D9"/>
              </a:buClr>
              <a:buSzPct val="64999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462088" marR="0" lvl="4" indent="-134937" algn="l" rtl="0">
              <a:spcBef>
                <a:spcPts val="400"/>
              </a:spcBef>
              <a:spcAft>
                <a:spcPts val="0"/>
              </a:spcAft>
              <a:buClr>
                <a:srgbClr val="10CF9B"/>
              </a:buClr>
              <a:buSzPct val="64999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Times New Roman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6586" marR="0" lvl="1" indent="-12085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3171" marR="0" lvl="2" indent="-1147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69749" marR="0" lvl="3" indent="-1084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6343" marR="0" lvl="4" indent="-1024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2917" marR="0" lvl="5" indent="-961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39501" marR="0" lvl="6" indent="-900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196082" marR="0" lvl="7" indent="-838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2681" marR="0" lvl="8" indent="-778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9694877C-FE6C-4579-91B7-0853AD006B49}" type="datetime1">
              <a:rPr lang="en-US" smtClean="0"/>
              <a:t>11/25/2019</a:t>
            </a:fld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ftr" idx="11"/>
          </p:nvPr>
        </p:nvSpPr>
        <p:spPr>
          <a:xfrm>
            <a:off x="2667000" y="6356350"/>
            <a:ext cx="3352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6586" marR="0" lvl="1" indent="-12085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3171" marR="0" lvl="2" indent="-1147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69749" marR="0" lvl="3" indent="-1084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6343" marR="0" lvl="4" indent="-1024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2917" marR="0" lvl="5" indent="-961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39501" marR="0" lvl="6" indent="-900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196082" marR="0" lvl="7" indent="-838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2681" marR="0" lvl="8" indent="-778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ru-RU" smtClean="0"/>
              <a:t>ВШЭ, Москва, 2019. ДПО «Компьютерная лингвистика» </a:t>
            </a:r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sldNum" idx="12"/>
          </p:nvPr>
        </p:nvSpPr>
        <p:spPr>
          <a:xfrm>
            <a:off x="8077200" y="6356350"/>
            <a:ext cx="609599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ru-RU" sz="1200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Заголовок и вертикальный текст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457200" y="7048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 rot="5400000">
            <a:off x="2377281" y="15081"/>
            <a:ext cx="4389436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3050" marR="0" lvl="0" indent="-116204" algn="l" rtl="0">
              <a:spcBef>
                <a:spcPts val="52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39763" marR="0" lvl="1" indent="-11652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-160655" algn="l" rtl="0">
              <a:spcBef>
                <a:spcPts val="42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Noto Sans Symbols"/>
              <a:buChar char="●"/>
              <a:defRPr sz="2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187450" marR="0" lvl="3" indent="-127000" algn="l" rtl="0">
              <a:spcBef>
                <a:spcPts val="400"/>
              </a:spcBef>
              <a:spcAft>
                <a:spcPts val="0"/>
              </a:spcAft>
              <a:buClr>
                <a:srgbClr val="0BD0D9"/>
              </a:buClr>
              <a:buSzPct val="64999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462088" marR="0" lvl="4" indent="-134937" algn="l" rtl="0">
              <a:spcBef>
                <a:spcPts val="400"/>
              </a:spcBef>
              <a:spcAft>
                <a:spcPts val="0"/>
              </a:spcAft>
              <a:buClr>
                <a:srgbClr val="10CF9B"/>
              </a:buClr>
              <a:buSzPct val="64999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Times New Roman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6586" marR="0" lvl="1" indent="-12085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3171" marR="0" lvl="2" indent="-1147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69749" marR="0" lvl="3" indent="-1084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6343" marR="0" lvl="4" indent="-1024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2917" marR="0" lvl="5" indent="-961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39501" marR="0" lvl="6" indent="-900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196082" marR="0" lvl="7" indent="-838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2681" marR="0" lvl="8" indent="-778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B4D23FE1-1FA9-4148-9C50-E2CF82A73D85}" type="datetime1">
              <a:rPr lang="en-US" smtClean="0"/>
              <a:t>11/25/2019</a:t>
            </a:fld>
            <a:endParaRPr/>
          </a:p>
        </p:txBody>
      </p:sp>
      <p:sp>
        <p:nvSpPr>
          <p:cNvPr id="175" name="Shape 175"/>
          <p:cNvSpPr txBox="1">
            <a:spLocks noGrp="1"/>
          </p:cNvSpPr>
          <p:nvPr>
            <p:ph type="ftr" idx="11"/>
          </p:nvPr>
        </p:nvSpPr>
        <p:spPr>
          <a:xfrm>
            <a:off x="2667000" y="6356350"/>
            <a:ext cx="3352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6586" marR="0" lvl="1" indent="-12085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3171" marR="0" lvl="2" indent="-1147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69749" marR="0" lvl="3" indent="-1084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6343" marR="0" lvl="4" indent="-1024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2917" marR="0" lvl="5" indent="-961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39501" marR="0" lvl="6" indent="-900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196082" marR="0" lvl="7" indent="-838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2681" marR="0" lvl="8" indent="-778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ru-RU" smtClean="0"/>
              <a:t>ВШЭ, Москва, 2019. ДПО «Компьютерная лингвистика» </a:t>
            </a:r>
            <a:endParaRPr/>
          </a:p>
        </p:txBody>
      </p:sp>
      <p:sp>
        <p:nvSpPr>
          <p:cNvPr id="176" name="Shape 176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ru-RU" sz="1200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Вертикальный заголовок и текст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 rot="5400000">
            <a:off x="5052218" y="2491582"/>
            <a:ext cx="5211763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 rot="5400000">
            <a:off x="861218" y="510382"/>
            <a:ext cx="5211763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3050" marR="0" lvl="0" indent="-116204" algn="l" rtl="0">
              <a:spcBef>
                <a:spcPts val="52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39763" marR="0" lvl="1" indent="-11652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-160655" algn="l" rtl="0">
              <a:spcBef>
                <a:spcPts val="42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Noto Sans Symbols"/>
              <a:buChar char="●"/>
              <a:defRPr sz="2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187450" marR="0" lvl="3" indent="-127000" algn="l" rtl="0">
              <a:spcBef>
                <a:spcPts val="400"/>
              </a:spcBef>
              <a:spcAft>
                <a:spcPts val="0"/>
              </a:spcAft>
              <a:buClr>
                <a:srgbClr val="0BD0D9"/>
              </a:buClr>
              <a:buSzPct val="64999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462088" marR="0" lvl="4" indent="-134937" algn="l" rtl="0">
              <a:spcBef>
                <a:spcPts val="400"/>
              </a:spcBef>
              <a:spcAft>
                <a:spcPts val="0"/>
              </a:spcAft>
              <a:buClr>
                <a:srgbClr val="10CF9B"/>
              </a:buClr>
              <a:buSzPct val="64999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Times New Roman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80" name="Shape 18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6586" marR="0" lvl="1" indent="-12085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3171" marR="0" lvl="2" indent="-1147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69749" marR="0" lvl="3" indent="-1084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6343" marR="0" lvl="4" indent="-1024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2917" marR="0" lvl="5" indent="-961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39501" marR="0" lvl="6" indent="-900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196082" marR="0" lvl="7" indent="-838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2681" marR="0" lvl="8" indent="-778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75EF6477-EF38-42C0-8799-42B9326B5361}" type="datetime1">
              <a:rPr lang="en-US" smtClean="0"/>
              <a:t>11/25/2019</a:t>
            </a:fld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ftr" idx="11"/>
          </p:nvPr>
        </p:nvSpPr>
        <p:spPr>
          <a:xfrm>
            <a:off x="2667000" y="6356350"/>
            <a:ext cx="3352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6586" marR="0" lvl="1" indent="-12085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3171" marR="0" lvl="2" indent="-1147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69749" marR="0" lvl="3" indent="-1084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6343" marR="0" lvl="4" indent="-1024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2917" marR="0" lvl="5" indent="-961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39501" marR="0" lvl="6" indent="-900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196082" marR="0" lvl="7" indent="-838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2681" marR="0" lvl="8" indent="-778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ru-RU" smtClean="0"/>
              <a:t>ВШЭ, Москва, 2019. ДПО «Компьютерная лингвистика» </a:t>
            </a:r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ru-RU" sz="1200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33393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S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73000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228599" y="1431186"/>
            <a:ext cx="8229600" cy="43894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3050" marR="0" lvl="0" indent="-116204" algn="l" rtl="0">
              <a:spcBef>
                <a:spcPts val="520"/>
              </a:spcBef>
              <a:spcAft>
                <a:spcPts val="0"/>
              </a:spcAft>
              <a:buClrTx/>
              <a:buSzPct val="9500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39763" marR="0" lvl="1" indent="-11652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-160655" algn="l" rtl="0">
              <a:spcBef>
                <a:spcPts val="42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Noto Sans Symbols"/>
              <a:buChar char="●"/>
              <a:defRPr sz="2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187450" marR="0" lvl="3" indent="-127000" algn="l" rtl="0">
              <a:spcBef>
                <a:spcPts val="400"/>
              </a:spcBef>
              <a:spcAft>
                <a:spcPts val="0"/>
              </a:spcAft>
              <a:buClr>
                <a:srgbClr val="0BD0D9"/>
              </a:buClr>
              <a:buSzPct val="64999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462088" marR="0" lvl="4" indent="-134937" algn="l" rtl="0">
              <a:spcBef>
                <a:spcPts val="400"/>
              </a:spcBef>
              <a:spcAft>
                <a:spcPts val="0"/>
              </a:spcAft>
              <a:buClr>
                <a:srgbClr val="10CF9B"/>
              </a:buClr>
              <a:buSzPct val="64999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Times New Roman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 lang="ru-RU" sz="2400" dirty="0" smtClean="0"/>
          </a:p>
          <a:p>
            <a:pPr lvl="1"/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356316" y="6471904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ru-RU" sz="1200" b="0" i="0" u="none" strike="noStrike" cap="none" dirty="0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7" name="Группа 6"/>
          <p:cNvGrpSpPr/>
          <p:nvPr userDrawn="1">
            <p:custDataLst>
              <p:custData r:id="rId1"/>
            </p:custDataLst>
          </p:nvPr>
        </p:nvGrpSpPr>
        <p:grpSpPr>
          <a:xfrm>
            <a:off x="0" y="163"/>
            <a:ext cx="9144020" cy="6872352"/>
            <a:chOff x="-4221" y="-55598"/>
            <a:chExt cx="12225301" cy="6872352"/>
          </a:xfrm>
        </p:grpSpPr>
        <p:grpSp>
          <p:nvGrpSpPr>
            <p:cNvPr id="8" name="Shape 165"/>
            <p:cNvGrpSpPr/>
            <p:nvPr/>
          </p:nvGrpSpPr>
          <p:grpSpPr>
            <a:xfrm>
              <a:off x="-4221" y="-55598"/>
              <a:ext cx="12225301" cy="6872352"/>
              <a:chOff x="-724035" y="-3982663"/>
              <a:chExt cx="2096659029" cy="2110112162"/>
            </a:xfrm>
          </p:grpSpPr>
          <p:pic>
            <p:nvPicPr>
              <p:cNvPr id="10" name="Shape 166" descr="http://www.hse.ru/pubs/lib/data/access/ram/ticket/79/144196565691ca43a1b8670fb6a227fde3c5e8e9a0/cached-thumb-img.29274.0.252964193739569.jpg"/>
              <p:cNvPicPr preferRelativeResize="0"/>
              <p:nvPr/>
            </p:nvPicPr>
            <p:blipFill rotWithShape="1">
              <a:blip r:embed="rId3">
                <a:alphaModFix/>
              </a:blip>
              <a:srcRect b="59214"/>
              <a:stretch/>
            </p:blipFill>
            <p:spPr>
              <a:xfrm>
                <a:off x="-723995" y="-3982663"/>
                <a:ext cx="2096658989" cy="364237306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1" name="Shape 167"/>
              <p:cNvCxnSpPr/>
              <p:nvPr/>
            </p:nvCxnSpPr>
            <p:spPr>
              <a:xfrm flipV="1">
                <a:off x="-723995" y="360254642"/>
                <a:ext cx="2096658760" cy="11893029"/>
              </a:xfrm>
              <a:prstGeom prst="straightConnector1">
                <a:avLst/>
              </a:prstGeom>
              <a:noFill/>
              <a:ln w="76200" cap="flat" cmpd="sng">
                <a:solidFill>
                  <a:srgbClr val="BFBFBF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grpSp>
            <p:nvGrpSpPr>
              <p:cNvPr id="12" name="Shape 168"/>
              <p:cNvGrpSpPr/>
              <p:nvPr/>
            </p:nvGrpSpPr>
            <p:grpSpPr>
              <a:xfrm>
                <a:off x="-724035" y="1979919722"/>
                <a:ext cx="1976687999" cy="126209777"/>
                <a:chOff x="-17752034" y="294653175"/>
                <a:chExt cx="2147483647" cy="1254662939"/>
              </a:xfrm>
            </p:grpSpPr>
            <p:sp>
              <p:nvSpPr>
                <p:cNvPr id="13" name="Shape 169"/>
                <p:cNvSpPr txBox="1"/>
                <p:nvPr/>
              </p:nvSpPr>
              <p:spPr>
                <a:xfrm>
                  <a:off x="-17752034" y="294653175"/>
                  <a:ext cx="2147483647" cy="1254662939"/>
                </a:xfrm>
                <a:prstGeom prst="rect">
                  <a:avLst/>
                </a:prstGeom>
                <a:gradFill>
                  <a:gsLst>
                    <a:gs pos="0">
                      <a:srgbClr val="BFBFBF"/>
                    </a:gs>
                    <a:gs pos="75000">
                      <a:srgbClr val="DDDDDD"/>
                    </a:gs>
                    <a:gs pos="100000">
                      <a:srgbClr val="FFFF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800" b="0" i="0" u="none" strike="noStrike" cap="none" dirty="0">
                    <a:solidFill>
                      <a:schemeClr val="folHlink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pic>
              <p:nvPicPr>
                <p:cNvPr id="15" name="Shape 171" descr="http://www.hse.ru/data/2012/01/19/1263884310/logo_%D1%81_hse_black_e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21011"/>
                <a:stretch/>
              </p:blipFill>
              <p:spPr>
                <a:xfrm>
                  <a:off x="440123673" y="530969273"/>
                  <a:ext cx="90131898" cy="89410698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9" name="Shape 17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33959" y="24412"/>
              <a:ext cx="1628776" cy="9388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" name="Shape 113"/>
          <p:cNvSpPr txBox="1">
            <a:spLocks noGrp="1"/>
          </p:cNvSpPr>
          <p:nvPr>
            <p:ph type="dt" idx="10"/>
          </p:nvPr>
        </p:nvSpPr>
        <p:spPr>
          <a:xfrm>
            <a:off x="62486" y="6466915"/>
            <a:ext cx="924406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6586" marR="0" lvl="1" indent="-12085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3171" marR="0" lvl="2" indent="-1147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69749" marR="0" lvl="3" indent="-1084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6343" marR="0" lvl="4" indent="-1024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2917" marR="0" lvl="5" indent="-961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39501" marR="0" lvl="6" indent="-900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196082" marR="0" lvl="7" indent="-838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2681" marR="0" lvl="8" indent="-778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5EB70CD6-4A9C-4540-8464-BC5CE3033C82}" type="datetime1">
              <a:rPr lang="en-US" smtClean="0"/>
              <a:t>11/25/2019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2555222" y="6509520"/>
            <a:ext cx="46137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ct val="25000"/>
              <a:buFont typeface="Times New Roman"/>
              <a:buNone/>
            </a:pPr>
            <a:r>
              <a:rPr lang="ru-RU" sz="1400" b="0" i="0" u="none" strike="noStrike" cap="none" dirty="0" smtClean="0">
                <a:latin typeface="Times New Roman"/>
                <a:ea typeface="Times New Roman"/>
                <a:cs typeface="Times New Roman"/>
                <a:sym typeface="Times New Roman"/>
              </a:rPr>
              <a:t>ВШЭ, Москва, 201</a:t>
            </a:r>
            <a:r>
              <a:rPr lang="en-US" sz="1400" b="0" i="0" u="none" strike="noStrike" cap="none" dirty="0" smtClean="0"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r>
              <a:rPr lang="ru-RU" sz="1400" b="0" i="0" u="none" strike="noStrike" cap="none" dirty="0" smtClean="0">
                <a:latin typeface="Times New Roman"/>
                <a:ea typeface="Times New Roman"/>
                <a:cs typeface="Times New Roman"/>
                <a:sym typeface="Times New Roman"/>
              </a:rPr>
              <a:t>. ДПО</a:t>
            </a:r>
            <a:r>
              <a:rPr lang="ru-RU" sz="1400" b="0" i="0" u="none" strike="noStrike" cap="none" baseline="0" dirty="0" smtClean="0">
                <a:latin typeface="Times New Roman"/>
                <a:ea typeface="Times New Roman"/>
                <a:cs typeface="Times New Roman"/>
                <a:sym typeface="Times New Roman"/>
              </a:rPr>
              <a:t> «Компьютерная лингвистика»</a:t>
            </a:r>
            <a:r>
              <a:rPr lang="ru-RU" sz="1400" b="0" i="0" u="none" strike="noStrike" cap="none" dirty="0" smtClean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lang="ru-RU" sz="1400" b="0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528204" y="188980"/>
            <a:ext cx="5396669" cy="6697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94352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4766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SE">
  <p:cSld name="HS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-107895" y="-40709"/>
            <a:ext cx="9259580" cy="6898709"/>
            <a:chOff x="12822" y="-87587"/>
            <a:chExt cx="9357337" cy="6921031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12822" y="-87587"/>
              <a:ext cx="9357337" cy="6921031"/>
              <a:chOff x="12822" y="-87587"/>
              <a:chExt cx="9357337" cy="6921031"/>
            </a:xfrm>
          </p:grpSpPr>
          <p:pic>
            <p:nvPicPr>
              <p:cNvPr id="13" name="Google Shape;13;p2" descr="http://www.hse.ru/pubs/lib/data/access/ram/ticket/79/144196565691ca43a1b8670fb6a227fde3c5e8e9a0/cached-thumb-img.29274.0.252964193739569.jpg"/>
              <p:cNvPicPr preferRelativeResize="0"/>
              <p:nvPr/>
            </p:nvPicPr>
            <p:blipFill rotWithShape="1">
              <a:blip r:embed="rId2">
                <a:alphaModFix/>
              </a:blip>
              <a:srcRect b="59214"/>
              <a:stretch/>
            </p:blipFill>
            <p:spPr>
              <a:xfrm>
                <a:off x="121857" y="-87587"/>
                <a:ext cx="9248302" cy="1177506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4" name="Google Shape;14;p2"/>
              <p:cNvCxnSpPr/>
              <p:nvPr/>
            </p:nvCxnSpPr>
            <p:spPr>
              <a:xfrm>
                <a:off x="120829" y="1089919"/>
                <a:ext cx="9241564" cy="2454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BFBFB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15" name="Google Shape;15;p2"/>
              <p:cNvGrpSpPr/>
              <p:nvPr/>
            </p:nvGrpSpPr>
            <p:grpSpPr>
              <a:xfrm>
                <a:off x="12822" y="6189119"/>
                <a:ext cx="8470630" cy="644325"/>
                <a:chOff x="12822" y="6189119"/>
                <a:chExt cx="8470630" cy="644325"/>
              </a:xfrm>
            </p:grpSpPr>
            <p:sp>
              <p:nvSpPr>
                <p:cNvPr id="16" name="Google Shape;16;p2"/>
                <p:cNvSpPr/>
                <p:nvPr/>
              </p:nvSpPr>
              <p:spPr>
                <a:xfrm>
                  <a:off x="99519" y="6306570"/>
                  <a:ext cx="7316316" cy="526874"/>
                </a:xfrm>
                <a:prstGeom prst="rect">
                  <a:avLst/>
                </a:prstGeom>
                <a:gradFill>
                  <a:gsLst>
                    <a:gs pos="0">
                      <a:srgbClr val="BFBFBF"/>
                    </a:gs>
                    <a:gs pos="75000">
                      <a:srgbClr val="DDDDDD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>
                  <a:off x="12822" y="6279446"/>
                  <a:ext cx="5279258" cy="2547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050" b="0" i="0" u="none" strike="noStrike" cap="none">
                      <a:solidFill>
                        <a:srgbClr val="000000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 </a:t>
                  </a:r>
                  <a:endParaRPr/>
                </a:p>
              </p:txBody>
            </p:sp>
            <p:pic>
              <p:nvPicPr>
                <p:cNvPr id="18" name="Google Shape;18;p2" descr="http://www.hse.ru/data/2012/01/19/1263884310/logo_%D1%81_hse_black_e.png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21012"/>
                <a:stretch/>
              </p:blipFill>
              <p:spPr>
                <a:xfrm>
                  <a:off x="7860925" y="6189119"/>
                  <a:ext cx="622527" cy="63369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19" name="Google Shape;19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35553" y="-39654"/>
              <a:ext cx="1627684" cy="10961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Google Shape;20;p2"/>
          <p:cNvSpPr txBox="1"/>
          <p:nvPr/>
        </p:nvSpPr>
        <p:spPr>
          <a:xfrm>
            <a:off x="1835696" y="167789"/>
            <a:ext cx="643447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endParaRPr sz="2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 txBox="1">
            <a:spLocks noGrp="1"/>
          </p:cNvSpPr>
          <p:nvPr>
            <p:ph type="title"/>
          </p:nvPr>
        </p:nvSpPr>
        <p:spPr>
          <a:xfrm>
            <a:off x="2051720" y="177314"/>
            <a:ext cx="6434472" cy="84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body" idx="1"/>
          </p:nvPr>
        </p:nvSpPr>
        <p:spPr>
          <a:xfrm>
            <a:off x="468313" y="1557338"/>
            <a:ext cx="8018462" cy="428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3242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7048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1935163"/>
            <a:ext cx="8229600" cy="43894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3050" marR="0" lvl="0" indent="-116204" algn="l" rtl="0">
              <a:spcBef>
                <a:spcPts val="52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39763" marR="0" lvl="1" indent="-11652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-160655" algn="l" rtl="0">
              <a:spcBef>
                <a:spcPts val="42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Noto Sans Symbols"/>
              <a:buChar char="●"/>
              <a:defRPr sz="2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187450" marR="0" lvl="3" indent="-127000" algn="l" rtl="0">
              <a:spcBef>
                <a:spcPts val="400"/>
              </a:spcBef>
              <a:spcAft>
                <a:spcPts val="0"/>
              </a:spcAft>
              <a:buClr>
                <a:srgbClr val="0BD0D9"/>
              </a:buClr>
              <a:buSzPct val="64999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462088" marR="0" lvl="4" indent="-134937" algn="l" rtl="0">
              <a:spcBef>
                <a:spcPts val="400"/>
              </a:spcBef>
              <a:spcAft>
                <a:spcPts val="0"/>
              </a:spcAft>
              <a:buClr>
                <a:srgbClr val="10CF9B"/>
              </a:buClr>
              <a:buSzPct val="64999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Times New Roman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6586" marR="0" lvl="1" indent="-12085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3171" marR="0" lvl="2" indent="-1147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69749" marR="0" lvl="3" indent="-1084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6343" marR="0" lvl="4" indent="-1024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2917" marR="0" lvl="5" indent="-961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39501" marR="0" lvl="6" indent="-900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196082" marR="0" lvl="7" indent="-838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2681" marR="0" lvl="8" indent="-778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3B5EF003-554F-4CD6-8DDC-6275E82AB8CE}" type="datetime1">
              <a:rPr lang="en-US" smtClean="0"/>
              <a:t>11/25/2019</a:t>
            </a:fld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ftr" idx="11"/>
          </p:nvPr>
        </p:nvSpPr>
        <p:spPr>
          <a:xfrm>
            <a:off x="2667000" y="6356350"/>
            <a:ext cx="3352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6586" marR="0" lvl="1" indent="-12085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3171" marR="0" lvl="2" indent="-1147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69749" marR="0" lvl="3" indent="-1084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6343" marR="0" lvl="4" indent="-1024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2917" marR="0" lvl="5" indent="-961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39501" marR="0" lvl="6" indent="-900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196082" marR="0" lvl="7" indent="-838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2681" marR="0" lvl="8" indent="-778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ru-RU" smtClean="0"/>
              <a:t>ВШЭ, Москва, 2019. ДПО «Компьютерная лингвистика» </a:t>
            </a: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ru-RU" sz="1200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Заголовок раздела">
    <p:bg>
      <p:bgPr>
        <a:gradFill>
          <a:gsLst>
            <a:gs pos="0">
              <a:srgbClr val="439FD7"/>
            </a:gs>
            <a:gs pos="25000">
              <a:srgbClr val="4397CA"/>
            </a:gs>
            <a:gs pos="100000">
              <a:srgbClr val="00466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530352" y="1316736"/>
            <a:ext cx="7772400" cy="13624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AE3AC"/>
              </a:buClr>
              <a:buFont typeface="Times New Roman"/>
              <a:buNone/>
              <a:defRPr sz="5600" b="1" i="0" u="none" strike="noStrike" cap="none">
                <a:solidFill>
                  <a:srgbClr val="4AE3A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40"/>
              </a:spcBef>
              <a:spcAft>
                <a:spcPts val="0"/>
              </a:spcAft>
              <a:buClr>
                <a:srgbClr val="0BD0D9"/>
              </a:buClr>
              <a:buFont typeface="Noto Sans Symbols"/>
              <a:buNone/>
              <a:defRPr sz="2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39763" marR="0" lvl="1" indent="-246062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-254000" algn="l" rtl="0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187450" marR="0" lvl="3" indent="-209550" algn="l" rtl="0">
              <a:spcBef>
                <a:spcPts val="280"/>
              </a:spcBef>
              <a:spcAft>
                <a:spcPts val="0"/>
              </a:spcAft>
              <a:buClr>
                <a:srgbClr val="0BD0D9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462088" marR="0" lvl="4" indent="-217487" algn="l" rtl="0">
              <a:spcBef>
                <a:spcPts val="280"/>
              </a:spcBef>
              <a:spcAft>
                <a:spcPts val="0"/>
              </a:spcAft>
              <a:buClr>
                <a:srgbClr val="10CF9B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lt2"/>
              </a:buClr>
              <a:buSzPct val="100000"/>
              <a:buFont typeface="Times New Roman"/>
              <a:buChar char="•"/>
              <a:def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lt2"/>
              </a:buClr>
              <a:buSzPct val="100000"/>
              <a:buFont typeface="Times New Roman"/>
              <a:buChar char="•"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0E9E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6586" marR="0" lvl="1" indent="-12085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3171" marR="0" lvl="2" indent="-1147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69749" marR="0" lvl="3" indent="-1084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6343" marR="0" lvl="4" indent="-1024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2917" marR="0" lvl="5" indent="-961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39501" marR="0" lvl="6" indent="-900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196082" marR="0" lvl="7" indent="-838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2681" marR="0" lvl="8" indent="-778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1FA259FC-688C-48C8-A3D9-C96FEC5CA06B}" type="datetime1">
              <a:rPr lang="en-US" smtClean="0"/>
              <a:t>11/25/2019</a:t>
            </a:fld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ftr" idx="11"/>
          </p:nvPr>
        </p:nvSpPr>
        <p:spPr>
          <a:xfrm>
            <a:off x="2667000" y="6356350"/>
            <a:ext cx="3352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0E9E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6586" marR="0" lvl="1" indent="-12085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3171" marR="0" lvl="2" indent="-1147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69749" marR="0" lvl="3" indent="-1084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6343" marR="0" lvl="4" indent="-1024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2917" marR="0" lvl="5" indent="-961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39501" marR="0" lvl="6" indent="-900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196082" marR="0" lvl="7" indent="-838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2681" marR="0" lvl="8" indent="-778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ru-RU" smtClean="0"/>
              <a:t>ВШЭ, Москва, 2019. ДПО «Компьютерная лингвистика» </a:t>
            </a:r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>
                <a:solidFill>
                  <a:srgbClr val="D0E9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ru-RU" sz="1200">
              <a:solidFill>
                <a:srgbClr val="D0E9E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Два объекта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457200" y="1920084"/>
            <a:ext cx="4038599" cy="44348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3050" marR="0" lvl="0" indent="-116204" algn="l" rtl="0">
              <a:spcBef>
                <a:spcPts val="52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39763" marR="0" lvl="1" indent="-11652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-1651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187450" marR="0" lvl="3" indent="-135255" algn="l" rtl="0">
              <a:spcBef>
                <a:spcPts val="360"/>
              </a:spcBef>
              <a:spcAft>
                <a:spcPts val="0"/>
              </a:spcAft>
              <a:buClr>
                <a:srgbClr val="0BD0D9"/>
              </a:buClr>
              <a:buSzPct val="64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462088" marR="0" lvl="4" indent="-143193" algn="l" rtl="0">
              <a:spcBef>
                <a:spcPts val="360"/>
              </a:spcBef>
              <a:spcAft>
                <a:spcPts val="0"/>
              </a:spcAft>
              <a:buClr>
                <a:srgbClr val="10CF9B"/>
              </a:buClr>
              <a:buSzPct val="64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Times New Roman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4648200" y="1920084"/>
            <a:ext cx="4038599" cy="44348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3050" marR="0" lvl="0" indent="-116204" algn="l" rtl="0">
              <a:spcBef>
                <a:spcPts val="52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39763" marR="0" lvl="1" indent="-11652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-1651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187450" marR="0" lvl="3" indent="-135255" algn="l" rtl="0">
              <a:spcBef>
                <a:spcPts val="360"/>
              </a:spcBef>
              <a:spcAft>
                <a:spcPts val="0"/>
              </a:spcAft>
              <a:buClr>
                <a:srgbClr val="0BD0D9"/>
              </a:buClr>
              <a:buSzPct val="64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462088" marR="0" lvl="4" indent="-143193" algn="l" rtl="0">
              <a:spcBef>
                <a:spcPts val="360"/>
              </a:spcBef>
              <a:spcAft>
                <a:spcPts val="0"/>
              </a:spcAft>
              <a:buClr>
                <a:srgbClr val="10CF9B"/>
              </a:buClr>
              <a:buSzPct val="64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Times New Roman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6586" marR="0" lvl="1" indent="-12085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3171" marR="0" lvl="2" indent="-1147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69749" marR="0" lvl="3" indent="-1084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6343" marR="0" lvl="4" indent="-1024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2917" marR="0" lvl="5" indent="-961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39501" marR="0" lvl="6" indent="-900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196082" marR="0" lvl="7" indent="-838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2681" marR="0" lvl="8" indent="-778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CCB12436-E393-42CE-BC30-5BAE1DBAFF8A}" type="datetime1">
              <a:rPr lang="en-US" smtClean="0"/>
              <a:t>11/25/2019</a:t>
            </a:fld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ftr" idx="11"/>
          </p:nvPr>
        </p:nvSpPr>
        <p:spPr>
          <a:xfrm>
            <a:off x="2667000" y="6356350"/>
            <a:ext cx="3352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6586" marR="0" lvl="1" indent="-12085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3171" marR="0" lvl="2" indent="-1147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69749" marR="0" lvl="3" indent="-1084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6343" marR="0" lvl="4" indent="-1024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2917" marR="0" lvl="5" indent="-961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39501" marR="0" lvl="6" indent="-900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196082" marR="0" lvl="7" indent="-838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2681" marR="0" lvl="8" indent="-778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ru-RU" smtClean="0"/>
              <a:t>ВШЭ, Москва, 2019. ДПО «Компьютерная лингвистика» </a:t>
            </a:r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ru-RU" sz="1200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Сравнение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457200" y="1855248"/>
            <a:ext cx="4040187" cy="6593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480"/>
              </a:spcBef>
              <a:spcAft>
                <a:spcPts val="0"/>
              </a:spcAft>
              <a:buClr>
                <a:srgbClr val="0BD0D9"/>
              </a:buClr>
              <a:buFont typeface="Noto Sans Symbols"/>
              <a:buNone/>
              <a:defRPr sz="2400" b="1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39763" marR="0" lvl="1" indent="-246062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-2540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Font typeface="Noto Sans Symbols"/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187450" marR="0" lvl="3" indent="-209550" algn="l" rtl="0">
              <a:spcBef>
                <a:spcPts val="320"/>
              </a:spcBef>
              <a:spcAft>
                <a:spcPts val="0"/>
              </a:spcAft>
              <a:buClr>
                <a:srgbClr val="0BD0D9"/>
              </a:buClr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462088" marR="0" lvl="4" indent="-217487" algn="l" rtl="0">
              <a:spcBef>
                <a:spcPts val="320"/>
              </a:spcBef>
              <a:spcAft>
                <a:spcPts val="0"/>
              </a:spcAft>
              <a:buClr>
                <a:srgbClr val="10CF9B"/>
              </a:buClr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Times New Roman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4645025" y="1859757"/>
            <a:ext cx="4041774" cy="654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480"/>
              </a:spcBef>
              <a:spcAft>
                <a:spcPts val="0"/>
              </a:spcAft>
              <a:buClr>
                <a:srgbClr val="0BD0D9"/>
              </a:buClr>
              <a:buFont typeface="Noto Sans Symbols"/>
              <a:buNone/>
              <a:defRPr sz="2400" b="1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39763" marR="0" lvl="1" indent="-246062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-2540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Font typeface="Noto Sans Symbols"/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187450" marR="0" lvl="3" indent="-209550" algn="l" rtl="0">
              <a:spcBef>
                <a:spcPts val="320"/>
              </a:spcBef>
              <a:spcAft>
                <a:spcPts val="0"/>
              </a:spcAft>
              <a:buClr>
                <a:srgbClr val="0BD0D9"/>
              </a:buClr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462088" marR="0" lvl="4" indent="-217487" algn="l" rtl="0">
              <a:spcBef>
                <a:spcPts val="320"/>
              </a:spcBef>
              <a:spcAft>
                <a:spcPts val="0"/>
              </a:spcAft>
              <a:buClr>
                <a:srgbClr val="10CF9B"/>
              </a:buClr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Times New Roman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3"/>
          </p:nvPr>
        </p:nvSpPr>
        <p:spPr>
          <a:xfrm>
            <a:off x="457200" y="2514600"/>
            <a:ext cx="4040187" cy="38457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3050" marR="0" lvl="0" indent="-140335" algn="l" rtl="0">
              <a:spcBef>
                <a:spcPts val="44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  <a:defRPr sz="2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39763" marR="0" lvl="1" indent="-138112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-17399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187450" marR="0" lvl="3" indent="-143510" algn="l" rtl="0">
              <a:spcBef>
                <a:spcPts val="320"/>
              </a:spcBef>
              <a:spcAft>
                <a:spcPts val="0"/>
              </a:spcAft>
              <a:buClr>
                <a:srgbClr val="0BD0D9"/>
              </a:buClr>
              <a:buSzPct val="64999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462088" marR="0" lvl="4" indent="-151448" algn="l" rtl="0">
              <a:spcBef>
                <a:spcPts val="320"/>
              </a:spcBef>
              <a:spcAft>
                <a:spcPts val="0"/>
              </a:spcAft>
              <a:buClr>
                <a:srgbClr val="10CF9B"/>
              </a:buClr>
              <a:buSzPct val="64999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Times New Roman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4"/>
          </p:nvPr>
        </p:nvSpPr>
        <p:spPr>
          <a:xfrm>
            <a:off x="4645025" y="2514600"/>
            <a:ext cx="4041774" cy="38457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3050" marR="0" lvl="0" indent="-140335" algn="l" rtl="0">
              <a:spcBef>
                <a:spcPts val="44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  <a:defRPr sz="2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39763" marR="0" lvl="1" indent="-138112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-17399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187450" marR="0" lvl="3" indent="-143510" algn="l" rtl="0">
              <a:spcBef>
                <a:spcPts val="320"/>
              </a:spcBef>
              <a:spcAft>
                <a:spcPts val="0"/>
              </a:spcAft>
              <a:buClr>
                <a:srgbClr val="0BD0D9"/>
              </a:buClr>
              <a:buSzPct val="64999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462088" marR="0" lvl="4" indent="-151448" algn="l" rtl="0">
              <a:spcBef>
                <a:spcPts val="320"/>
              </a:spcBef>
              <a:spcAft>
                <a:spcPts val="0"/>
              </a:spcAft>
              <a:buClr>
                <a:srgbClr val="10CF9B"/>
              </a:buClr>
              <a:buSzPct val="64999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Times New Roman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6586" marR="0" lvl="1" indent="-12085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3171" marR="0" lvl="2" indent="-1147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69749" marR="0" lvl="3" indent="-1084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6343" marR="0" lvl="4" indent="-1024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2917" marR="0" lvl="5" indent="-961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39501" marR="0" lvl="6" indent="-900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196082" marR="0" lvl="7" indent="-838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2681" marR="0" lvl="8" indent="-778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DCE4C0B5-03D0-48B5-A77D-AC61F66B764B}" type="datetime1">
              <a:rPr lang="en-US" smtClean="0"/>
              <a:t>11/25/2019</a:t>
            </a:fld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2667000" y="6356350"/>
            <a:ext cx="3352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6586" marR="0" lvl="1" indent="-12085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3171" marR="0" lvl="2" indent="-1147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69749" marR="0" lvl="3" indent="-1084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6343" marR="0" lvl="4" indent="-1024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2917" marR="0" lvl="5" indent="-961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39501" marR="0" lvl="6" indent="-900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196082" marR="0" lvl="7" indent="-838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2681" marR="0" lvl="8" indent="-778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ru-RU" smtClean="0"/>
              <a:t>ВШЭ, Москва, 2019. ДПО «Компьютерная лингвистика» </a:t>
            </a:r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ru-RU" sz="1200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305799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imes New Roman"/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6586" marR="0" lvl="1" indent="-12085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3171" marR="0" lvl="2" indent="-1147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69749" marR="0" lvl="3" indent="-1084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6343" marR="0" lvl="4" indent="-1024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2917" marR="0" lvl="5" indent="-961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39501" marR="0" lvl="6" indent="-900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196082" marR="0" lvl="7" indent="-838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2681" marR="0" lvl="8" indent="-778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C7B3C0AE-8F49-42CE-ACF1-45F7914951A5}" type="datetime1">
              <a:rPr lang="en-US" smtClean="0"/>
              <a:t>11/25/2019</a:t>
            </a:fld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2667000" y="6356350"/>
            <a:ext cx="3352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6586" marR="0" lvl="1" indent="-12085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3171" marR="0" lvl="2" indent="-1147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69749" marR="0" lvl="3" indent="-1084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6343" marR="0" lvl="4" indent="-1024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2917" marR="0" lvl="5" indent="-961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39501" marR="0" lvl="6" indent="-900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196082" marR="0" lvl="7" indent="-838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2681" marR="0" lvl="8" indent="-778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ru-RU" smtClean="0"/>
              <a:t>ВШЭ, Москва, 2019. ДПО «Компьютерная лингвистика» </a:t>
            </a:r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ru-RU" sz="1200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6586" marR="0" lvl="1" indent="-12085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3171" marR="0" lvl="2" indent="-1147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69749" marR="0" lvl="3" indent="-1084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6343" marR="0" lvl="4" indent="-1024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2917" marR="0" lvl="5" indent="-961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39501" marR="0" lvl="6" indent="-900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196082" marR="0" lvl="7" indent="-838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2681" marR="0" lvl="8" indent="-778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A26783DC-E661-49D0-B5B2-B543F1ACBE5F}" type="datetime1">
              <a:rPr lang="en-US" smtClean="0"/>
              <a:t>11/25/2019</a:t>
            </a:fld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ftr" idx="11"/>
          </p:nvPr>
        </p:nvSpPr>
        <p:spPr>
          <a:xfrm>
            <a:off x="2667000" y="6356350"/>
            <a:ext cx="3352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6586" marR="0" lvl="1" indent="-12085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3171" marR="0" lvl="2" indent="-1147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69749" marR="0" lvl="3" indent="-1084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6343" marR="0" lvl="4" indent="-1024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2917" marR="0" lvl="5" indent="-961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39501" marR="0" lvl="6" indent="-900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196082" marR="0" lvl="7" indent="-838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2681" marR="0" lvl="8" indent="-778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ru-RU" smtClean="0"/>
              <a:t>ВШЭ, Москва, 2019. ДПО «Компьютерная лингвистика» </a:t>
            </a:r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ru-RU" sz="1200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Объект с подписью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685800" y="514352"/>
            <a:ext cx="2743199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imes New Roman"/>
              <a:buNone/>
              <a:defRPr sz="26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1676400"/>
            <a:ext cx="2743199" cy="457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spcAft>
                <a:spcPts val="0"/>
              </a:spcAft>
              <a:buClr>
                <a:srgbClr val="0BD0D9"/>
              </a:buClr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39763" marR="0" lvl="1" indent="-4762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Font typeface="Noto Sans Symbols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187450" marR="0" lvl="3" indent="-6350" algn="l" rtl="0">
              <a:spcBef>
                <a:spcPts val="180"/>
              </a:spcBef>
              <a:spcAft>
                <a:spcPts val="0"/>
              </a:spcAft>
              <a:buClr>
                <a:srgbClr val="0BD0D9"/>
              </a:buClr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462088" marR="0" lvl="4" indent="-1587" algn="l" rtl="0">
              <a:spcBef>
                <a:spcPts val="180"/>
              </a:spcBef>
              <a:spcAft>
                <a:spcPts val="0"/>
              </a:spcAft>
              <a:buClr>
                <a:srgbClr val="10CF9B"/>
              </a:buClr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Times New Roman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2"/>
          </p:nvPr>
        </p:nvSpPr>
        <p:spPr>
          <a:xfrm>
            <a:off x="3575050" y="1676400"/>
            <a:ext cx="5111750" cy="457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3050" marR="0" lvl="0" indent="-104140" algn="l" rtl="0">
              <a:spcBef>
                <a:spcPts val="56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39763" marR="0" lvl="1" indent="-105727" algn="l" rtl="0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-147319" algn="l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187450" marR="0" lvl="3" indent="-127000" algn="l" rtl="0">
              <a:spcBef>
                <a:spcPts val="400"/>
              </a:spcBef>
              <a:spcAft>
                <a:spcPts val="0"/>
              </a:spcAft>
              <a:buClr>
                <a:srgbClr val="0BD0D9"/>
              </a:buClr>
              <a:buSzPct val="64999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462088" marR="0" lvl="4" indent="-143193" algn="l" rtl="0">
              <a:spcBef>
                <a:spcPts val="360"/>
              </a:spcBef>
              <a:spcAft>
                <a:spcPts val="0"/>
              </a:spcAft>
              <a:buClr>
                <a:srgbClr val="10CF9B"/>
              </a:buClr>
              <a:buSzPct val="64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Times New Roman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6586" marR="0" lvl="1" indent="-12085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3171" marR="0" lvl="2" indent="-1147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69749" marR="0" lvl="3" indent="-1084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6343" marR="0" lvl="4" indent="-1024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2917" marR="0" lvl="5" indent="-961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39501" marR="0" lvl="6" indent="-900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196082" marR="0" lvl="7" indent="-838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2681" marR="0" lvl="8" indent="-778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7577580B-5672-49C8-A3B4-219C5827D87C}" type="datetime1">
              <a:rPr lang="en-US" smtClean="0"/>
              <a:t>11/25/2019</a:t>
            </a:fld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ftr" idx="11"/>
          </p:nvPr>
        </p:nvSpPr>
        <p:spPr>
          <a:xfrm>
            <a:off x="2667000" y="6356350"/>
            <a:ext cx="3352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6586" marR="0" lvl="1" indent="-12085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3171" marR="0" lvl="2" indent="-1147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69749" marR="0" lvl="3" indent="-1084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6343" marR="0" lvl="4" indent="-1024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2917" marR="0" lvl="5" indent="-961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39501" marR="0" lvl="6" indent="-900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196082" marR="0" lvl="7" indent="-838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2681" marR="0" lvl="8" indent="-778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ru-RU" smtClean="0"/>
              <a:t>ВШЭ, Москва, 2019. ДПО «Компьютерная лингвистика» </a:t>
            </a:r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ru-RU" sz="1200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customXml" Target="../../customXml/item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9525" y="-7937"/>
            <a:ext cx="9163049" cy="1041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4" y="365"/>
                </a:moveTo>
                <a:lnTo>
                  <a:pt x="52848" y="0"/>
                </a:lnTo>
                <a:cubicBezTo>
                  <a:pt x="57089" y="18475"/>
                  <a:pt x="79584" y="67134"/>
                  <a:pt x="90935" y="67134"/>
                </a:cubicBezTo>
                <a:cubicBezTo>
                  <a:pt x="102286" y="67134"/>
                  <a:pt x="114885" y="27804"/>
                  <a:pt x="119875" y="10060"/>
                </a:cubicBezTo>
                <a:lnTo>
                  <a:pt x="120000" y="38963"/>
                </a:lnTo>
                <a:cubicBezTo>
                  <a:pt x="117879" y="47012"/>
                  <a:pt x="104282" y="80670"/>
                  <a:pt x="89438" y="80304"/>
                </a:cubicBezTo>
                <a:cubicBezTo>
                  <a:pt x="74594" y="79939"/>
                  <a:pt x="45841" y="30182"/>
                  <a:pt x="30935" y="36768"/>
                </a:cubicBezTo>
                <a:cubicBezTo>
                  <a:pt x="15592" y="38231"/>
                  <a:pt x="5613" y="88170"/>
                  <a:pt x="0" y="120000"/>
                </a:cubicBezTo>
                <a:lnTo>
                  <a:pt x="124" y="365"/>
                </a:lnTo>
                <a:close/>
              </a:path>
            </a:pathLst>
          </a:custGeom>
          <a:gradFill>
            <a:gsLst>
              <a:gs pos="0">
                <a:srgbClr val="0079AD">
                  <a:alpha val="44705"/>
                </a:srgbClr>
              </a:gs>
              <a:gs pos="100000">
                <a:srgbClr val="00E9F7">
                  <a:alpha val="54901"/>
                </a:srgbClr>
              </a:gs>
            </a:gsLst>
            <a:lin ang="5400000" scaled="0"/>
          </a:gra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Shape 11"/>
          <p:cNvSpPr/>
          <p:nvPr/>
        </p:nvSpPr>
        <p:spPr>
          <a:xfrm>
            <a:off x="4381500" y="-7937"/>
            <a:ext cx="4762499" cy="638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cubicBezTo>
                  <a:pt x="6960" y="20571"/>
                  <a:pt x="46720" y="107495"/>
                  <a:pt x="66720" y="113747"/>
                </a:cubicBezTo>
                <a:cubicBezTo>
                  <a:pt x="86720" y="120000"/>
                  <a:pt x="111120" y="56268"/>
                  <a:pt x="120000" y="37512"/>
                </a:cubicBezTo>
                <a:lnTo>
                  <a:pt x="120000" y="121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ABB4">
                  <a:alpha val="29803"/>
                </a:srgbClr>
              </a:gs>
              <a:gs pos="80000">
                <a:srgbClr val="0099E4">
                  <a:alpha val="44705"/>
                </a:srgbClr>
              </a:gs>
              <a:gs pos="100000">
                <a:srgbClr val="0099E4">
                  <a:alpha val="44705"/>
                </a:srgbClr>
              </a:gs>
            </a:gsLst>
            <a:lin ang="5400000" scaled="0"/>
          </a:gra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457200" y="7048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457200" y="1935163"/>
            <a:ext cx="8229600" cy="43894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3050" marR="0" lvl="0" indent="-116204" algn="l" rtl="0">
              <a:spcBef>
                <a:spcPts val="52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39763" marR="0" lvl="1" indent="-11652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-160655" algn="l" rtl="0">
              <a:spcBef>
                <a:spcPts val="42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Noto Sans Symbols"/>
              <a:buChar char="●"/>
              <a:defRPr sz="2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187450" marR="0" lvl="3" indent="-127000" algn="l" rtl="0">
              <a:spcBef>
                <a:spcPts val="400"/>
              </a:spcBef>
              <a:spcAft>
                <a:spcPts val="0"/>
              </a:spcAft>
              <a:buClr>
                <a:srgbClr val="0BD0D9"/>
              </a:buClr>
              <a:buSzPct val="64999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462088" marR="0" lvl="4" indent="-134937" algn="l" rtl="0">
              <a:spcBef>
                <a:spcPts val="400"/>
              </a:spcBef>
              <a:spcAft>
                <a:spcPts val="0"/>
              </a:spcAft>
              <a:buClr>
                <a:srgbClr val="10CF9B"/>
              </a:buClr>
              <a:buSzPct val="64999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Times New Roman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6586" marR="0" lvl="1" indent="-12085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3171" marR="0" lvl="2" indent="-1147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69749" marR="0" lvl="3" indent="-1084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6343" marR="0" lvl="4" indent="-1024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2917" marR="0" lvl="5" indent="-961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39501" marR="0" lvl="6" indent="-900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196082" marR="0" lvl="7" indent="-838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2681" marR="0" lvl="8" indent="-778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D781CDDF-B155-4824-84C3-15707C34ACA9}" type="datetime1">
              <a:rPr lang="en-US" smtClean="0"/>
              <a:t>11/25/2019</a:t>
            </a:fld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2667000" y="6356350"/>
            <a:ext cx="3352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6586" marR="0" lvl="1" indent="-12085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3171" marR="0" lvl="2" indent="-1147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69749" marR="0" lvl="3" indent="-1084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6343" marR="0" lvl="4" indent="-1024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2917" marR="0" lvl="5" indent="-961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39501" marR="0" lvl="6" indent="-900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196082" marR="0" lvl="7" indent="-838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2681" marR="0" lvl="8" indent="-778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ru-RU" smtClean="0"/>
              <a:t>ВШЭ, Москва, 2019. ДПО «Компьютерная лингвистика» </a:t>
            </a: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 b="0" i="0" u="none" strike="noStrike" cap="none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ru-RU" sz="1200" b="0" i="0" u="none" strike="noStrike" cap="none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7" name="Shape 17"/>
          <p:cNvGrpSpPr/>
          <p:nvPr/>
        </p:nvGrpSpPr>
        <p:grpSpPr>
          <a:xfrm>
            <a:off x="-29326" y="-14808"/>
            <a:ext cx="9198220" cy="1083716"/>
            <a:chOff x="-29322" y="-1971"/>
            <a:chExt cx="9198255" cy="1086266"/>
          </a:xfrm>
        </p:grpSpPr>
        <p:sp>
          <p:nvSpPr>
            <p:cNvPr id="18" name="Shape 18"/>
            <p:cNvSpPr/>
            <p:nvPr/>
          </p:nvSpPr>
          <p:spPr>
            <a:xfrm rot="-164308">
              <a:off x="-19044" y="216549"/>
              <a:ext cx="9163050" cy="6492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09876"/>
                  </a:moveTo>
                  <a:cubicBezTo>
                    <a:pt x="5862" y="83943"/>
                    <a:pt x="19189" y="31279"/>
                    <a:pt x="33430" y="32075"/>
                  </a:cubicBezTo>
                  <a:cubicBezTo>
                    <a:pt x="47671" y="32872"/>
                    <a:pt x="71018" y="120000"/>
                    <a:pt x="85446" y="114654"/>
                  </a:cubicBezTo>
                  <a:cubicBezTo>
                    <a:pt x="99875" y="109308"/>
                    <a:pt x="112806" y="23886"/>
                    <a:pt x="120000" y="0"/>
                  </a:cubicBezTo>
                </a:path>
              </a:pathLst>
            </a:custGeom>
            <a:noFill/>
            <a:ln w="10775" cap="flat" cmpd="sng">
              <a:solidFill>
                <a:srgbClr val="09B6B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" name="Shape 19"/>
            <p:cNvSpPr/>
            <p:nvPr/>
          </p:nvSpPr>
          <p:spPr>
            <a:xfrm rot="-164308">
              <a:off x="-14309" y="290002"/>
              <a:ext cx="9175812" cy="53035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02857"/>
                  </a:moveTo>
                  <a:cubicBezTo>
                    <a:pt x="5681" y="90913"/>
                    <a:pt x="19791" y="30070"/>
                    <a:pt x="34089" y="32037"/>
                  </a:cubicBezTo>
                  <a:cubicBezTo>
                    <a:pt x="48387" y="34004"/>
                    <a:pt x="71467" y="120000"/>
                    <a:pt x="85785" y="114660"/>
                  </a:cubicBezTo>
                  <a:cubicBezTo>
                    <a:pt x="100104" y="109320"/>
                    <a:pt x="112882" y="23887"/>
                    <a:pt x="120000" y="0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/>
        </p:nvSpPr>
        <p:spPr>
          <a:xfrm>
            <a:off x="-9525" y="-7937"/>
            <a:ext cx="9163049" cy="1041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4" y="365"/>
                </a:moveTo>
                <a:lnTo>
                  <a:pt x="52848" y="0"/>
                </a:lnTo>
                <a:cubicBezTo>
                  <a:pt x="57089" y="18475"/>
                  <a:pt x="79584" y="67134"/>
                  <a:pt x="90935" y="67134"/>
                </a:cubicBezTo>
                <a:cubicBezTo>
                  <a:pt x="102286" y="67134"/>
                  <a:pt x="114885" y="27804"/>
                  <a:pt x="119875" y="10060"/>
                </a:cubicBezTo>
                <a:lnTo>
                  <a:pt x="120000" y="38963"/>
                </a:lnTo>
                <a:cubicBezTo>
                  <a:pt x="117879" y="47012"/>
                  <a:pt x="104282" y="80670"/>
                  <a:pt x="89438" y="80304"/>
                </a:cubicBezTo>
                <a:cubicBezTo>
                  <a:pt x="74594" y="79939"/>
                  <a:pt x="45841" y="30182"/>
                  <a:pt x="30935" y="36768"/>
                </a:cubicBezTo>
                <a:cubicBezTo>
                  <a:pt x="15592" y="38231"/>
                  <a:pt x="5613" y="88170"/>
                  <a:pt x="0" y="120000"/>
                </a:cubicBezTo>
                <a:lnTo>
                  <a:pt x="124" y="365"/>
                </a:lnTo>
                <a:close/>
              </a:path>
            </a:pathLst>
          </a:custGeom>
          <a:gradFill>
            <a:gsLst>
              <a:gs pos="0">
                <a:srgbClr val="0079AD">
                  <a:alpha val="44705"/>
                </a:srgbClr>
              </a:gs>
              <a:gs pos="100000">
                <a:srgbClr val="00E9F7">
                  <a:alpha val="54901"/>
                </a:srgbClr>
              </a:gs>
            </a:gsLst>
            <a:lin ang="5400000" scaled="0"/>
          </a:gra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4381500" y="-7937"/>
            <a:ext cx="4762499" cy="638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cubicBezTo>
                  <a:pt x="6960" y="20571"/>
                  <a:pt x="46720" y="107495"/>
                  <a:pt x="66720" y="113747"/>
                </a:cubicBezTo>
                <a:cubicBezTo>
                  <a:pt x="86720" y="120000"/>
                  <a:pt x="111120" y="56268"/>
                  <a:pt x="120000" y="37512"/>
                </a:cubicBezTo>
                <a:lnTo>
                  <a:pt x="120000" y="121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ABB4">
                  <a:alpha val="29803"/>
                </a:srgbClr>
              </a:gs>
              <a:gs pos="80000">
                <a:srgbClr val="0099E4">
                  <a:alpha val="44705"/>
                </a:srgbClr>
              </a:gs>
              <a:gs pos="100000">
                <a:srgbClr val="0099E4">
                  <a:alpha val="44705"/>
                </a:srgbClr>
              </a:gs>
            </a:gsLst>
            <a:lin ang="5400000" scaled="0"/>
          </a:gra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457200" y="7048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457200" y="1935163"/>
            <a:ext cx="8229600" cy="43894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3050" marR="0" lvl="0" indent="-116204" algn="l" rtl="0">
              <a:spcBef>
                <a:spcPts val="52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39763" marR="0" lvl="1" indent="-11652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-160655" algn="l" rtl="0">
              <a:spcBef>
                <a:spcPts val="42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Noto Sans Symbols"/>
              <a:buChar char="●"/>
              <a:defRPr sz="2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187450" marR="0" lvl="3" indent="-127000" algn="l" rtl="0">
              <a:spcBef>
                <a:spcPts val="400"/>
              </a:spcBef>
              <a:spcAft>
                <a:spcPts val="0"/>
              </a:spcAft>
              <a:buClr>
                <a:srgbClr val="0BD0D9"/>
              </a:buClr>
              <a:buSzPct val="64999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462088" marR="0" lvl="4" indent="-134937" algn="l" rtl="0">
              <a:spcBef>
                <a:spcPts val="400"/>
              </a:spcBef>
              <a:spcAft>
                <a:spcPts val="0"/>
              </a:spcAft>
              <a:buClr>
                <a:srgbClr val="10CF9B"/>
              </a:buClr>
              <a:buSzPct val="64999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Times New Roman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Times New Roman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6586" marR="0" lvl="1" indent="-12085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3171" marR="0" lvl="2" indent="-1147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69749" marR="0" lvl="3" indent="-1084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6343" marR="0" lvl="4" indent="-1024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2917" marR="0" lvl="5" indent="-961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39501" marR="0" lvl="6" indent="-900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196082" marR="0" lvl="7" indent="-838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2681" marR="0" lvl="8" indent="-778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C923BB78-0015-408E-8AA2-75A1741E5610}" type="datetime1">
              <a:rPr lang="en-US" smtClean="0"/>
              <a:t>11/25/2019</a:t>
            </a:fld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ftr" idx="11"/>
          </p:nvPr>
        </p:nvSpPr>
        <p:spPr>
          <a:xfrm>
            <a:off x="2667000" y="6356350"/>
            <a:ext cx="3352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6586" marR="0" lvl="1" indent="-12085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3171" marR="0" lvl="2" indent="-1147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69749" marR="0" lvl="3" indent="-1084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6343" marR="0" lvl="4" indent="-1024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2917" marR="0" lvl="5" indent="-961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39501" marR="0" lvl="6" indent="-9001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196082" marR="0" lvl="7" indent="-838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2681" marR="0" lvl="8" indent="-778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ru-RU" smtClean="0"/>
              <a:t>ВШЭ, Москва, 2019. ДПО «Компьютерная лингвистика» </a:t>
            </a:r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 b="0" i="0" u="none" strike="noStrike" cap="none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ru-RU" sz="1200" b="0" i="0" u="none" strike="noStrike" cap="none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07" name="Shape 107"/>
          <p:cNvGrpSpPr/>
          <p:nvPr/>
        </p:nvGrpSpPr>
        <p:grpSpPr>
          <a:xfrm>
            <a:off x="-29326" y="-14808"/>
            <a:ext cx="9198220" cy="1083716"/>
            <a:chOff x="-29322" y="-1971"/>
            <a:chExt cx="9198255" cy="1086266"/>
          </a:xfrm>
        </p:grpSpPr>
        <p:sp>
          <p:nvSpPr>
            <p:cNvPr id="108" name="Shape 108"/>
            <p:cNvSpPr/>
            <p:nvPr/>
          </p:nvSpPr>
          <p:spPr>
            <a:xfrm rot="-164308">
              <a:off x="-19044" y="216549"/>
              <a:ext cx="9163050" cy="6492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09876"/>
                  </a:moveTo>
                  <a:cubicBezTo>
                    <a:pt x="5862" y="83943"/>
                    <a:pt x="19189" y="31279"/>
                    <a:pt x="33430" y="32075"/>
                  </a:cubicBezTo>
                  <a:cubicBezTo>
                    <a:pt x="47671" y="32872"/>
                    <a:pt x="71018" y="120000"/>
                    <a:pt x="85446" y="114654"/>
                  </a:cubicBezTo>
                  <a:cubicBezTo>
                    <a:pt x="99875" y="109308"/>
                    <a:pt x="112806" y="23886"/>
                    <a:pt x="120000" y="0"/>
                  </a:cubicBezTo>
                </a:path>
              </a:pathLst>
            </a:custGeom>
            <a:noFill/>
            <a:ln w="10775" cap="flat" cmpd="sng">
              <a:solidFill>
                <a:srgbClr val="09B6B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9" name="Shape 109"/>
            <p:cNvSpPr/>
            <p:nvPr/>
          </p:nvSpPr>
          <p:spPr>
            <a:xfrm rot="-164308">
              <a:off x="-14309" y="290002"/>
              <a:ext cx="9175812" cy="53035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02857"/>
                  </a:moveTo>
                  <a:cubicBezTo>
                    <a:pt x="5681" y="90913"/>
                    <a:pt x="19791" y="30070"/>
                    <a:pt x="34089" y="32037"/>
                  </a:cubicBezTo>
                  <a:cubicBezTo>
                    <a:pt x="48387" y="34004"/>
                    <a:pt x="71467" y="120000"/>
                    <a:pt x="85785" y="114660"/>
                  </a:cubicBezTo>
                  <a:cubicBezTo>
                    <a:pt x="100104" y="109320"/>
                    <a:pt x="112882" y="23887"/>
                    <a:pt x="120000" y="0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2" name="Группа 11"/>
          <p:cNvGrpSpPr/>
          <p:nvPr userDrawn="1">
            <p:custDataLst>
              <p:custData r:id="rId14"/>
            </p:custDataLst>
          </p:nvPr>
        </p:nvGrpSpPr>
        <p:grpSpPr>
          <a:xfrm>
            <a:off x="0" y="0"/>
            <a:ext cx="9144002" cy="6855557"/>
            <a:chOff x="72242" y="-42627"/>
            <a:chExt cx="12147241" cy="6855557"/>
          </a:xfrm>
        </p:grpSpPr>
        <p:grpSp>
          <p:nvGrpSpPr>
            <p:cNvPr id="13" name="Shape 165"/>
            <p:cNvGrpSpPr/>
            <p:nvPr/>
          </p:nvGrpSpPr>
          <p:grpSpPr>
            <a:xfrm>
              <a:off x="72242" y="-42627"/>
              <a:ext cx="12147241" cy="6855557"/>
              <a:chOff x="12771458" y="0"/>
              <a:chExt cx="2147483647" cy="2104955364"/>
            </a:xfrm>
          </p:grpSpPr>
          <p:pic>
            <p:nvPicPr>
              <p:cNvPr id="15" name="Shape 166" descr="http://www.hse.ru/pubs/lib/data/access/ram/ticket/79/144196565691ca43a1b8670fb6a227fde3c5e8e9a0/cached-thumb-img.29274.0.252964193739569.jpg"/>
              <p:cNvPicPr preferRelativeResize="0"/>
              <p:nvPr/>
            </p:nvPicPr>
            <p:blipFill rotWithShape="1">
              <a:blip r:embed="rId15">
                <a:alphaModFix/>
              </a:blip>
              <a:srcRect b="59214"/>
              <a:stretch/>
            </p:blipFill>
            <p:spPr>
              <a:xfrm>
                <a:off x="12771683" y="0"/>
                <a:ext cx="2147483647" cy="364237391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6" name="Shape 167"/>
              <p:cNvCxnSpPr/>
              <p:nvPr/>
            </p:nvCxnSpPr>
            <p:spPr>
              <a:xfrm flipV="1">
                <a:off x="12771683" y="373187538"/>
                <a:ext cx="2147483647" cy="5592909"/>
              </a:xfrm>
              <a:prstGeom prst="straightConnector1">
                <a:avLst/>
              </a:prstGeom>
              <a:noFill/>
              <a:ln w="76200" cap="flat" cmpd="sng">
                <a:solidFill>
                  <a:srgbClr val="BFBFBF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grpSp>
            <p:nvGrpSpPr>
              <p:cNvPr id="17" name="Shape 168"/>
              <p:cNvGrpSpPr/>
              <p:nvPr/>
            </p:nvGrpSpPr>
            <p:grpSpPr>
              <a:xfrm>
                <a:off x="12771458" y="1977825069"/>
                <a:ext cx="1976687999" cy="127130295"/>
                <a:chOff x="-3090463" y="273830034"/>
                <a:chExt cx="2147483647" cy="1263813889"/>
              </a:xfrm>
            </p:grpSpPr>
            <p:sp>
              <p:nvSpPr>
                <p:cNvPr id="18" name="Shape 169"/>
                <p:cNvSpPr txBox="1"/>
                <p:nvPr/>
              </p:nvSpPr>
              <p:spPr>
                <a:xfrm>
                  <a:off x="-3090463" y="273830034"/>
                  <a:ext cx="2147483647" cy="1254662939"/>
                </a:xfrm>
                <a:prstGeom prst="rect">
                  <a:avLst/>
                </a:prstGeom>
                <a:gradFill>
                  <a:gsLst>
                    <a:gs pos="0">
                      <a:srgbClr val="BFBFBF"/>
                    </a:gs>
                    <a:gs pos="75000">
                      <a:srgbClr val="DDDDDD"/>
                    </a:gs>
                    <a:gs pos="100000">
                      <a:srgbClr val="FFFF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800" b="0" i="0" u="none" strike="noStrike" cap="none" dirty="0">
                    <a:solidFill>
                      <a:schemeClr val="folHlink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9" name="Shape 170"/>
                <p:cNvSpPr/>
                <p:nvPr/>
              </p:nvSpPr>
              <p:spPr>
                <a:xfrm>
                  <a:off x="515303229" y="418404658"/>
                  <a:ext cx="1246937515" cy="11192392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folHlink"/>
                    </a:buClr>
                    <a:buSzPct val="25000"/>
                    <a:buFont typeface="Times New Roman"/>
                    <a:buNone/>
                  </a:pPr>
                  <a:r>
                    <a:rPr lang="ru-RU" sz="1400" b="0" i="0" u="none" strike="noStrike" cap="none" dirty="0" smtClean="0"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ВШЭ, </a:t>
                  </a:r>
                  <a:r>
                    <a:rPr lang="ru-RU" sz="1400" b="0" i="0" u="none" strike="noStrike" cap="none" dirty="0"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Москва, 2016. </a:t>
                  </a:r>
                  <a:r>
                    <a:rPr lang="ru-RU" sz="1400" b="0" i="0" u="none" strike="noStrike" cap="none" dirty="0" smtClean="0"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Компьютерная </a:t>
                  </a:r>
                  <a:r>
                    <a:rPr lang="ru-RU" sz="1400" b="0" i="0" u="none" strike="noStrike" cap="none" dirty="0"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лингвистика </a:t>
                  </a:r>
                  <a:r>
                    <a:rPr lang="ru-RU" sz="1400" b="0" i="0" u="none" strike="noStrike" cap="none" dirty="0" smtClean="0"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1 </a:t>
                  </a:r>
                  <a:endParaRPr lang="ru-RU" sz="1400" b="0" i="0" u="none" strike="noStrike" cap="none" dirty="0"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pic>
              <p:nvPicPr>
                <p:cNvPr id="20" name="Shape 171" descr="http://www.hse.ru/data/2012/01/19/1263884310/logo_%D1%81_hse_black_e.png"/>
                <p:cNvPicPr preferRelativeResize="0"/>
                <p:nvPr/>
              </p:nvPicPr>
              <p:blipFill rotWithShape="1">
                <a:blip r:embed="rId16">
                  <a:alphaModFix/>
                </a:blip>
                <a:srcRect b="21011"/>
                <a:stretch/>
              </p:blipFill>
              <p:spPr>
                <a:xfrm>
                  <a:off x="515303229" y="418404658"/>
                  <a:ext cx="90131918" cy="89410698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14" name="Shape 173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333959" y="24412"/>
              <a:ext cx="1628776" cy="9388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754" r:id="rId8"/>
    <p:sldLayoutId id="2147483667" r:id="rId9"/>
    <p:sldLayoutId id="2147483668" r:id="rId10"/>
    <p:sldLayoutId id="2147483669" r:id="rId11"/>
    <p:sldLayoutId id="2147483670" r:id="rId12"/>
  </p:sldLayoutIdLst>
  <p:timing>
    <p:tnLst>
      <p:par>
        <p:cTn id="1" dur="indefinite" restart="never" nodeType="tmRoot"/>
      </p:par>
    </p:tnLst>
  </p:timing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8467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5" r:id="rId4"/>
    <p:sldLayoutId id="2147483756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ingvo-online.ru/ru/Translate/en-ru" TargetMode="External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7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7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hyperlink" Target="https://ru.wiktionary.org/wiki/%D0%BE%D0%BD%D0%BB%D0%B0%D0%B9%D0%BD" TargetMode="External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7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s://onelook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7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9.png"/><Relationship Id="rId5" Type="http://schemas.openxmlformats.org/officeDocument/2006/relationships/hyperlink" Target="http://dic.academic.ru/" TargetMode="Externa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ingvoda.ru/transforum/articles/selegey_a1.asp" TargetMode="Externa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dic.academic.ru/" TargetMode="Externa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27.xml"/><Relationship Id="rId1" Type="http://schemas.openxmlformats.org/officeDocument/2006/relationships/themeOverride" Target="../theme/themeOverride8.xml"/><Relationship Id="rId6" Type="http://schemas.openxmlformats.org/officeDocument/2006/relationships/hyperlink" Target="http://www.visualthesaurus.com/app/view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://www.visualthesaurus.com/app/view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://rusvectores.org/ru/similar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7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ruwordnet.ru/en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Relationship Id="rId4" Type="http://schemas.openxmlformats.org/officeDocument/2006/relationships/hyperlink" Target="http://www.labinform.ru/pub/ruthes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://ruscorpora.ru/" TargetMode="Externa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://aranea.juls.savba.sk/guest/index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://aranea.juls.savba.sk/guest/index.htm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7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3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7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hyperlink" Target="http://spokencorpora.ru/showelan.py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7.xml"/><Relationship Id="rId1" Type="http://schemas.openxmlformats.org/officeDocument/2006/relationships/themeOverride" Target="../theme/themeOverride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7.xml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34.png"/><Relationship Id="rId4" Type="http://schemas.openxmlformats.org/officeDocument/2006/relationships/hyperlink" Target="http://web.stanford.edu/dept/linguistics/corpora/material/PRAAT_workshop_manual_v421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7.xml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35.png"/><Relationship Id="rId4" Type="http://schemas.openxmlformats.org/officeDocument/2006/relationships/hyperlink" Target="http://fieldworks.sil.org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7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36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7.xml"/><Relationship Id="rId1" Type="http://schemas.openxmlformats.org/officeDocument/2006/relationships/themeOverride" Target="../theme/themeOverride1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7.xml"/><Relationship Id="rId1" Type="http://schemas.openxmlformats.org/officeDocument/2006/relationships/themeOverride" Target="../theme/themeOverride16.xml"/><Relationship Id="rId5" Type="http://schemas.openxmlformats.org/officeDocument/2006/relationships/hyperlink" Target="http://fieldworks.sil.org/" TargetMode="Externa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7.xml"/><Relationship Id="rId1" Type="http://schemas.openxmlformats.org/officeDocument/2006/relationships/themeOverride" Target="../theme/themeOverride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7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7.xml"/><Relationship Id="rId1" Type="http://schemas.openxmlformats.org/officeDocument/2006/relationships/themeOverride" Target="../theme/themeOverride19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7.xml"/><Relationship Id="rId1" Type="http://schemas.openxmlformats.org/officeDocument/2006/relationships/themeOverride" Target="../theme/themeOverride20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7.xml"/><Relationship Id="rId1" Type="http://schemas.openxmlformats.org/officeDocument/2006/relationships/themeOverride" Target="../theme/themeOverride21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7.xml"/><Relationship Id="rId1" Type="http://schemas.openxmlformats.org/officeDocument/2006/relationships/themeOverride" Target="../theme/themeOverride22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7.xml"/><Relationship Id="rId1" Type="http://schemas.openxmlformats.org/officeDocument/2006/relationships/themeOverride" Target="../theme/themeOverr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7.xml"/><Relationship Id="rId1" Type="http://schemas.openxmlformats.org/officeDocument/2006/relationships/themeOverride" Target="../theme/themeOverride23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7.xml"/><Relationship Id="rId1" Type="http://schemas.openxmlformats.org/officeDocument/2006/relationships/themeOverride" Target="../theme/themeOverride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7.xml"/><Relationship Id="rId1" Type="http://schemas.openxmlformats.org/officeDocument/2006/relationships/themeOverride" Target="../theme/themeOverride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46.png"/><Relationship Id="rId4" Type="http://schemas.openxmlformats.org/officeDocument/2006/relationships/image" Target="../media/image48.g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sc2.ncsu.edu/faculty/healey/tweet_viz/tweet_app/" TargetMode="External"/><Relationship Id="rId3" Type="http://schemas.openxmlformats.org/officeDocument/2006/relationships/hyperlink" Target="https://yandex.ru/news/" TargetMode="External"/><Relationship Id="rId7" Type="http://schemas.openxmlformats.org/officeDocument/2006/relationships/hyperlink" Target="https://www.visualthesaurus.com/" TargetMode="External"/><Relationship Id="rId2" Type="http://schemas.openxmlformats.org/officeDocument/2006/relationships/hyperlink" Target="https://yandex.ru/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rusvectores.org/ru/associates/" TargetMode="External"/><Relationship Id="rId5" Type="http://schemas.openxmlformats.org/officeDocument/2006/relationships/hyperlink" Target="http://wordnetweb.princeton.edu/perl/webwn" TargetMode="External"/><Relationship Id="rId4" Type="http://schemas.openxmlformats.org/officeDocument/2006/relationships/hyperlink" Target="http://www.pullenti.ru/DemoPage.aspx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gvoda.ru/transforum/articles/selegey_a1.asp" TargetMode="External"/><Relationship Id="rId2" Type="http://schemas.openxmlformats.org/officeDocument/2006/relationships/slideLayout" Target="../slideLayouts/slideLayout27.xml"/><Relationship Id="rId1" Type="http://schemas.openxmlformats.org/officeDocument/2006/relationships/themeOverride" Target="../theme/themeOverr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 txBox="1">
            <a:spLocks noGrp="1"/>
          </p:cNvSpPr>
          <p:nvPr>
            <p:ph type="ctrTitle"/>
          </p:nvPr>
        </p:nvSpPr>
        <p:spPr>
          <a:xfrm>
            <a:off x="107504" y="1268759"/>
            <a:ext cx="8856983" cy="4320480"/>
          </a:xfrm>
          <a:prstGeom prst="rect">
            <a:avLst/>
          </a:prstGeom>
          <a:noFill/>
          <a:ln>
            <a:noFill/>
          </a:ln>
        </p:spPr>
        <p:txBody>
          <a:bodyPr lIns="0" tIns="0" rIns="18275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EC5F7"/>
              </a:buClr>
              <a:buSzPct val="25000"/>
              <a:buFont typeface="Times New Roman"/>
              <a:buNone/>
            </a:pPr>
            <a:r>
              <a:rPr lang="ru-RU" sz="5400" b="1" i="0" u="none" strike="noStrike" cap="none" dirty="0">
                <a:solidFill>
                  <a:srgbClr val="8EC5F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Компьютерная лингвистика</a:t>
            </a:r>
            <a:br>
              <a:rPr lang="ru-RU" sz="5400" b="1" i="0" u="none" strike="noStrike" cap="none" dirty="0">
                <a:solidFill>
                  <a:srgbClr val="8EC5F7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5400" b="1" i="0" u="none" strike="noStrike" cap="none" dirty="0">
                <a:solidFill>
                  <a:srgbClr val="8EC5F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Лингвистические аспекты</a:t>
            </a:r>
            <a:br>
              <a:rPr lang="ru-RU" sz="5400" b="1" i="0" u="none" strike="noStrike" cap="none" dirty="0">
                <a:solidFill>
                  <a:srgbClr val="8EC5F7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54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Подходы и задачи</a:t>
            </a:r>
            <a:br>
              <a:rPr lang="ru-RU" sz="54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lang="ru-RU" sz="5400" b="1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4" name="Shape 734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 b="0" i="0" u="none" strike="noStrike" cap="none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lang="ru-RU" sz="1200" b="0" i="0" u="none" strike="noStrike" cap="none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35" name="Shape 7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61" y="31154"/>
            <a:ext cx="9144000" cy="10350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Дата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877BC87-0069-4766-8D85-6652FE086A5D}" type="datetime1">
              <a:rPr lang="en-US" smtClean="0"/>
              <a:t>11/25/2019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ru-RU" smtClean="0"/>
              <a:t>ВШЭ, Москва, 2019. ДПО «Компьютерная лингвистика» 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 txBox="1">
            <a:spLocks noGrp="1"/>
          </p:cNvSpPr>
          <p:nvPr>
            <p:ph type="title"/>
          </p:nvPr>
        </p:nvSpPr>
        <p:spPr>
          <a:xfrm>
            <a:off x="914400" y="239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-RU" sz="3600" b="0" i="0" u="none" strike="noStrike" cap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Компьютерная лингвистика </a:t>
            </a:r>
            <a:r>
              <a:rPr lang="ru-RU" sz="3600" b="0" i="0" u="none" strike="noStrike" cap="none" dirty="0" smtClean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Ресурсы</a:t>
            </a:r>
            <a:r>
              <a:rPr lang="ru-RU" sz="3600" b="0" i="0" u="none" strike="noStrike" cap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ru-RU" sz="3600" b="0" i="0" u="none" strike="noStrike" cap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36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Компьютерные словари</a:t>
            </a:r>
          </a:p>
        </p:txBody>
      </p:sp>
      <p:sp>
        <p:nvSpPr>
          <p:cNvPr id="2" name="Дата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A67B9F7-9EBB-4617-8CF6-29F25C819D64}" type="datetime1">
              <a:rPr lang="en-US" smtClean="0"/>
              <a:t>11/25/2019</a:t>
            </a:fld>
            <a:endParaRPr lang="en-US"/>
          </a:p>
        </p:txBody>
      </p:sp>
      <p:sp>
        <p:nvSpPr>
          <p:cNvPr id="815" name="Shape 8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 b="0" i="0" u="none" strike="noStrike" cap="none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lang="ru-RU" sz="1200" b="0" i="0" u="none" strike="noStrike" cap="none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16" name="Shape 8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9025" y="2537773"/>
            <a:ext cx="6972300" cy="13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Shape 817"/>
          <p:cNvSpPr/>
          <p:nvPr/>
        </p:nvSpPr>
        <p:spPr>
          <a:xfrm>
            <a:off x="602649" y="3498642"/>
            <a:ext cx="1440160" cy="576064"/>
          </a:xfrm>
          <a:prstGeom prst="ellipse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8" name="Shape 818"/>
          <p:cNvSpPr/>
          <p:nvPr/>
        </p:nvSpPr>
        <p:spPr>
          <a:xfrm>
            <a:off x="1878403" y="3513751"/>
            <a:ext cx="1440160" cy="576064"/>
          </a:xfrm>
          <a:prstGeom prst="ellipse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9" name="Shape 819"/>
          <p:cNvSpPr/>
          <p:nvPr/>
        </p:nvSpPr>
        <p:spPr>
          <a:xfrm>
            <a:off x="6282575" y="3483955"/>
            <a:ext cx="1440160" cy="576064"/>
          </a:xfrm>
          <a:prstGeom prst="ellipse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20" name="Shape 8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86936" y="4488157"/>
            <a:ext cx="2847975" cy="149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Shape 8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0450" y="4152812"/>
            <a:ext cx="7000875" cy="216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Shape 822" descr="Перейти на главную страницу ABBYY Lingvo-Onlin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4450" y="1886483"/>
            <a:ext cx="2266949" cy="400049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Shape 823"/>
          <p:cNvSpPr/>
          <p:nvPr/>
        </p:nvSpPr>
        <p:spPr>
          <a:xfrm>
            <a:off x="3117343" y="1867411"/>
            <a:ext cx="4572000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/>
              </a:rPr>
              <a:t>http://www.lingvo-online.ru/ru/Translate/en-ru</a:t>
            </a:r>
            <a:endParaRPr lang="ru-RU" sz="18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" name="Shape 818"/>
          <p:cNvSpPr/>
          <p:nvPr/>
        </p:nvSpPr>
        <p:spPr>
          <a:xfrm>
            <a:off x="3161904" y="3512453"/>
            <a:ext cx="1440160" cy="576064"/>
          </a:xfrm>
          <a:prstGeom prst="ellipse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" name="Shape 818"/>
          <p:cNvSpPr/>
          <p:nvPr/>
        </p:nvSpPr>
        <p:spPr>
          <a:xfrm>
            <a:off x="4445405" y="3479744"/>
            <a:ext cx="1440160" cy="576064"/>
          </a:xfrm>
          <a:prstGeom prst="ellipse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7" grpId="0" animBg="1"/>
      <p:bldP spid="817" grpId="1" animBg="1"/>
      <p:bldP spid="818" grpId="0" animBg="1"/>
      <p:bldP spid="818" grpId="1" animBg="1"/>
      <p:bldP spid="819" grpId="0" animBg="1"/>
      <p:bldP spid="819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 txBox="1">
            <a:spLocks noGrp="1"/>
          </p:cNvSpPr>
          <p:nvPr>
            <p:ph type="title"/>
          </p:nvPr>
        </p:nvSpPr>
        <p:spPr>
          <a:xfrm>
            <a:off x="1126884" y="148819"/>
            <a:ext cx="8017116" cy="95462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-RU" sz="3600" b="0" i="0" u="none" strike="noStrike" cap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Компьютерная лингвистика 1. Ресурсы</a:t>
            </a:r>
            <a:br>
              <a:rPr lang="ru-RU" sz="3600" b="0" i="0" u="none" strike="noStrike" cap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36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Компьютерные словари</a:t>
            </a:r>
          </a:p>
        </p:txBody>
      </p:sp>
      <p:sp>
        <p:nvSpPr>
          <p:cNvPr id="15" name="Дата 1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B01B810-2B88-45E0-BD3F-E478751C96C5}" type="datetime1">
              <a:rPr lang="en-US" smtClean="0"/>
              <a:t>11/25/2019</a:t>
            </a:fld>
            <a:endParaRPr lang="en-US"/>
          </a:p>
        </p:txBody>
      </p:sp>
      <p:sp>
        <p:nvSpPr>
          <p:cNvPr id="815" name="Shape 8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 b="0" i="0" u="none" strike="noStrike" cap="none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lang="ru-RU" sz="1200" b="0" i="0" u="none" strike="noStrike" cap="none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235206" y="1798952"/>
            <a:ext cx="13995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4"/>
              </a:rPr>
              <a:t>Wiktionary</a:t>
            </a:r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552" y="1688293"/>
            <a:ext cx="1447800" cy="15811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1" y="3354705"/>
            <a:ext cx="6705600" cy="157097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9023" y="2365662"/>
            <a:ext cx="1948577" cy="162381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4809480"/>
            <a:ext cx="1204152" cy="69353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655" y="5585238"/>
            <a:ext cx="5486265" cy="64790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1402" y="4437639"/>
            <a:ext cx="1085795" cy="2002689"/>
          </a:xfrm>
          <a:prstGeom prst="rect">
            <a:avLst/>
          </a:prstGeom>
        </p:spPr>
      </p:pic>
      <p:sp>
        <p:nvSpPr>
          <p:cNvPr id="26" name="Shape 819"/>
          <p:cNvSpPr/>
          <p:nvPr/>
        </p:nvSpPr>
        <p:spPr>
          <a:xfrm>
            <a:off x="6408420" y="4325709"/>
            <a:ext cx="1630680" cy="2114619"/>
          </a:xfrm>
          <a:prstGeom prst="ellipse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9" name="Shape 819"/>
          <p:cNvSpPr/>
          <p:nvPr/>
        </p:nvSpPr>
        <p:spPr>
          <a:xfrm>
            <a:off x="221192" y="4719878"/>
            <a:ext cx="1699048" cy="865359"/>
          </a:xfrm>
          <a:prstGeom prst="ellipse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38055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819" grpId="0" animBg="1"/>
      <p:bldP spid="819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 txBox="1">
            <a:spLocks noGrp="1"/>
          </p:cNvSpPr>
          <p:nvPr>
            <p:ph type="title"/>
          </p:nvPr>
        </p:nvSpPr>
        <p:spPr>
          <a:xfrm>
            <a:off x="1126884" y="148819"/>
            <a:ext cx="8017116" cy="95462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-RU" sz="3600" b="0" i="0" u="none" strike="noStrike" cap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Компьютерная лингвистика 1. Ресурсы</a:t>
            </a:r>
            <a:br>
              <a:rPr lang="ru-RU" sz="3600" b="0" i="0" u="none" strike="noStrike" cap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3600" b="0" i="0" u="none" strike="noStrike" cap="none" dirty="0" smtClean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Словарные </a:t>
            </a:r>
            <a:r>
              <a:rPr lang="ru-RU" sz="3600" b="0" i="0" u="none" strike="noStrike" cap="none" dirty="0" err="1" smtClean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агрегаторы</a:t>
            </a:r>
            <a:endParaRPr lang="ru-RU" sz="36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" name="Дата 1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3C44078-4AF4-4267-ACE8-6647130105F5}" type="datetime1">
              <a:rPr lang="en-US" smtClean="0"/>
              <a:t>11/25/2019</a:t>
            </a:fld>
            <a:endParaRPr lang="en-US"/>
          </a:p>
        </p:txBody>
      </p:sp>
      <p:sp>
        <p:nvSpPr>
          <p:cNvPr id="815" name="Shape 8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 b="0" i="0" u="none" strike="noStrike" cap="none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endParaRPr lang="ru-RU" sz="1200" b="0" i="0" u="none" strike="noStrike" cap="none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446020" y="1469172"/>
            <a:ext cx="17860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https://onelook.com/</a:t>
            </a:r>
            <a:endParaRPr lang="en-US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017" y="1375900"/>
            <a:ext cx="1582103" cy="60678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835" y="2058346"/>
            <a:ext cx="6127152" cy="26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44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 txBox="1">
            <a:spLocks noGrp="1"/>
          </p:cNvSpPr>
          <p:nvPr>
            <p:ph type="title"/>
          </p:nvPr>
        </p:nvSpPr>
        <p:spPr>
          <a:xfrm>
            <a:off x="1126884" y="148819"/>
            <a:ext cx="8017116" cy="95462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-RU" sz="3600" b="0" i="0" u="none" strike="noStrike" cap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Компьютерная лингвистика 1. Ресурсы</a:t>
            </a:r>
            <a:br>
              <a:rPr lang="ru-RU" sz="3600" b="0" i="0" u="none" strike="noStrike" cap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3600" b="0" i="0" u="none" strike="noStrike" cap="none" dirty="0" smtClean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Словарные </a:t>
            </a:r>
            <a:r>
              <a:rPr lang="ru-RU" sz="3600" b="0" i="0" u="none" strike="noStrike" cap="none" dirty="0" err="1" smtClean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агрегаторы</a:t>
            </a:r>
            <a:endParaRPr lang="ru-RU" sz="36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" name="Дата 1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D915C44-E7DC-4D23-BFFB-07EFBECE01DA}" type="datetime1">
              <a:rPr lang="en-US" smtClean="0"/>
              <a:t>11/25/2019</a:t>
            </a:fld>
            <a:endParaRPr lang="en-US"/>
          </a:p>
        </p:txBody>
      </p:sp>
      <p:sp>
        <p:nvSpPr>
          <p:cNvPr id="815" name="Shape 8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 b="0" i="0" u="none" strike="noStrike" cap="none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 lang="ru-RU" sz="1200" b="0" i="0" u="none" strike="noStrike" cap="none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11" y="2173153"/>
            <a:ext cx="4752055" cy="3970019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3431153" y="1537752"/>
            <a:ext cx="18854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http://dic.academic.ru</a:t>
            </a:r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43" y="2371272"/>
            <a:ext cx="3947598" cy="399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035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2186939" y="198120"/>
            <a:ext cx="6118861" cy="636270"/>
          </a:xfrm>
        </p:spPr>
        <p:txBody>
          <a:bodyPr/>
          <a:lstStyle/>
          <a:p>
            <a:r>
              <a:rPr lang="ru-RU" dirty="0" smtClean="0"/>
              <a:t>Лексикографические ресурсы</a:t>
            </a:r>
            <a:endParaRPr lang="en-US" dirty="0"/>
          </a:p>
        </p:txBody>
      </p:sp>
      <p:sp>
        <p:nvSpPr>
          <p:cNvPr id="8" name="Текст 7"/>
          <p:cNvSpPr>
            <a:spLocks noGrp="1"/>
          </p:cNvSpPr>
          <p:nvPr>
            <p:ph type="body" idx="1"/>
          </p:nvPr>
        </p:nvSpPr>
        <p:spPr>
          <a:xfrm>
            <a:off x="0" y="1287463"/>
            <a:ext cx="9144000" cy="4389436"/>
          </a:xfrm>
        </p:spPr>
        <p:txBody>
          <a:bodyPr/>
          <a:lstStyle/>
          <a:p>
            <a:r>
              <a:rPr lang="ru-RU" sz="2000" dirty="0" smtClean="0"/>
              <a:t> </a:t>
            </a:r>
            <a:r>
              <a:rPr lang="ru-RU" sz="2000" b="1" dirty="0"/>
              <a:t>Возможности компьютерной </a:t>
            </a:r>
            <a:r>
              <a:rPr lang="ru-RU" sz="2000" b="1" dirty="0" smtClean="0"/>
              <a:t>лексикографии </a:t>
            </a:r>
            <a:r>
              <a:rPr lang="ru-RU" sz="1800" dirty="0" smtClean="0"/>
              <a:t>(</a:t>
            </a:r>
            <a:r>
              <a:rPr lang="ru-RU" sz="1800" dirty="0" err="1"/>
              <a:t>В.Селегей</a:t>
            </a:r>
            <a:r>
              <a:rPr lang="ru-RU" sz="1800" dirty="0"/>
              <a:t> «Электронные словари и компьютерная лексикография» </a:t>
            </a:r>
            <a:r>
              <a:rPr lang="en-US" sz="1600" dirty="0">
                <a:hlinkClick r:id="rId2"/>
              </a:rPr>
              <a:t>http://www.lingvoda.ru/transforum/articles/selegey_a1.asp</a:t>
            </a:r>
            <a:r>
              <a:rPr lang="ru-RU" sz="1600" dirty="0" smtClean="0"/>
              <a:t>)</a:t>
            </a:r>
            <a:endParaRPr lang="ru-RU" sz="1600" b="1" dirty="0"/>
          </a:p>
          <a:p>
            <a:r>
              <a:rPr lang="ru-RU" sz="2000" dirty="0" smtClean="0"/>
              <a:t> Существенно </a:t>
            </a:r>
            <a:r>
              <a:rPr lang="ru-RU" sz="2000" dirty="0"/>
              <a:t>более изощренные возможности показа содержания словарной статьи, включая возможность частичного показа по разным критериям </a:t>
            </a:r>
            <a:endParaRPr lang="en-US" sz="2000" dirty="0" smtClean="0"/>
          </a:p>
          <a:p>
            <a:pPr marL="156846" indent="0">
              <a:buNone/>
            </a:pPr>
            <a:r>
              <a:rPr lang="ru-RU" sz="2000" dirty="0" smtClean="0"/>
              <a:t>( </a:t>
            </a:r>
            <a:r>
              <a:rPr lang="ru-RU" sz="2000" dirty="0"/>
              <a:t>различные "проекции" словаря), разнообразные графические средства, которые не используются в обычных словарях.</a:t>
            </a:r>
          </a:p>
          <a:p>
            <a:r>
              <a:rPr lang="ru-RU" sz="2000" dirty="0" smtClean="0"/>
              <a:t> </a:t>
            </a:r>
            <a:r>
              <a:rPr lang="ru-RU" sz="2000" dirty="0"/>
              <a:t>Использование для доступа к  содержанию различных лингвистических технологий, таких как морфологический и синтаксический анализ, полнотекстовый поиск, распознавание и синтез звука и т.п.</a:t>
            </a:r>
          </a:p>
          <a:p>
            <a:r>
              <a:rPr lang="ru-RU" sz="2000" dirty="0" smtClean="0"/>
              <a:t> С </a:t>
            </a:r>
            <a:r>
              <a:rPr lang="ru-RU" sz="2000" dirty="0"/>
              <a:t>точки зрения пользователя смысл реализации  в электронном словаре всех этих технологий состоит в том, что становится возможным быстро получить информацию, которая содержится где-то в недрах словаря и непосредственно отвечает тому запросу, который сформулирован пользователем в удобной для него форме</a:t>
            </a:r>
            <a:r>
              <a:rPr lang="ru-RU" sz="2000" dirty="0" smtClean="0"/>
              <a:t>.</a:t>
            </a:r>
            <a:endParaRPr lang="en-US" dirty="0"/>
          </a:p>
        </p:txBody>
      </p:sp>
      <p:sp>
        <p:nvSpPr>
          <p:cNvPr id="2" name="Дата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27D0ECF-D7F8-4396-A42C-9C2802BF2284}" type="datetime1">
              <a:rPr lang="en-US" smtClean="0"/>
              <a:t>11/25/2019</a:t>
            </a:fld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 smtClean="0">
                <a:solidFill>
                  <a:srgbClr val="D0E9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 lang="ru-RU" sz="1200">
              <a:solidFill>
                <a:srgbClr val="D0E9E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6014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1562101" y="121920"/>
            <a:ext cx="7414260" cy="1143000"/>
          </a:xfrm>
        </p:spPr>
        <p:txBody>
          <a:bodyPr/>
          <a:lstStyle/>
          <a:p>
            <a:r>
              <a:rPr lang="ru-RU" dirty="0" smtClean="0"/>
              <a:t>Лексикографические ресурсы</a:t>
            </a:r>
            <a:br>
              <a:rPr lang="ru-RU" dirty="0" smtClean="0"/>
            </a:br>
            <a:r>
              <a:rPr lang="ru-RU" sz="3600" dirty="0">
                <a:solidFill>
                  <a:srgbClr val="000000"/>
                </a:solidFill>
              </a:rPr>
              <a:t>Компьютерные словари</a:t>
            </a:r>
            <a:endParaRPr lang="en-US" dirty="0"/>
          </a:p>
        </p:txBody>
      </p:sp>
      <p:sp>
        <p:nvSpPr>
          <p:cNvPr id="8" name="Текст 7"/>
          <p:cNvSpPr>
            <a:spLocks noGrp="1"/>
          </p:cNvSpPr>
          <p:nvPr>
            <p:ph type="body" idx="1"/>
          </p:nvPr>
        </p:nvSpPr>
        <p:spPr>
          <a:xfrm>
            <a:off x="216564" y="1665332"/>
            <a:ext cx="8759797" cy="4389436"/>
          </a:xfrm>
        </p:spPr>
        <p:txBody>
          <a:bodyPr/>
          <a:lstStyle/>
          <a:p>
            <a:r>
              <a:rPr lang="ru-RU" sz="2000" dirty="0" smtClean="0"/>
              <a:t> Что важно для разработчиков</a:t>
            </a:r>
            <a:r>
              <a:rPr lang="en-US" sz="2000" dirty="0" smtClean="0"/>
              <a:t>?</a:t>
            </a:r>
            <a:endParaRPr lang="ru-RU" sz="2000" dirty="0" smtClean="0"/>
          </a:p>
          <a:p>
            <a:pPr lvl="1"/>
            <a:r>
              <a:rPr lang="ru-RU" dirty="0"/>
              <a:t> </a:t>
            </a:r>
            <a:r>
              <a:rPr lang="ru-RU" dirty="0" smtClean="0"/>
              <a:t>структурирование словарной информации, зонирование</a:t>
            </a:r>
          </a:p>
          <a:p>
            <a:pPr lvl="1"/>
            <a:r>
              <a:rPr lang="ru-RU" dirty="0"/>
              <a:t> </a:t>
            </a:r>
            <a:r>
              <a:rPr lang="ru-RU" dirty="0" smtClean="0"/>
              <a:t>гибкие возможности поиска, поиск по разным зонам словаря</a:t>
            </a:r>
          </a:p>
          <a:p>
            <a:pPr lvl="1"/>
            <a:r>
              <a:rPr lang="ru-RU" dirty="0"/>
              <a:t> </a:t>
            </a:r>
            <a:r>
              <a:rPr lang="ru-RU" dirty="0" err="1" smtClean="0"/>
              <a:t>мультимедийность</a:t>
            </a:r>
            <a:endParaRPr lang="ru-RU" dirty="0" smtClean="0"/>
          </a:p>
          <a:p>
            <a:pPr lvl="1"/>
            <a:r>
              <a:rPr lang="ru-RU" dirty="0" smtClean="0"/>
              <a:t> мобильность контента (быстро вносить изменения)</a:t>
            </a:r>
          </a:p>
          <a:p>
            <a:pPr lvl="1"/>
            <a:r>
              <a:rPr lang="ru-RU" dirty="0" smtClean="0"/>
              <a:t> агрегация</a:t>
            </a:r>
          </a:p>
          <a:p>
            <a:pPr lvl="1"/>
            <a:r>
              <a:rPr lang="ru-RU" dirty="0"/>
              <a:t> </a:t>
            </a:r>
            <a:r>
              <a:rPr lang="ru-RU" dirty="0" err="1" smtClean="0"/>
              <a:t>мультиязычность</a:t>
            </a:r>
            <a:endParaRPr lang="ru-RU" dirty="0" smtClean="0"/>
          </a:p>
          <a:p>
            <a:pPr lvl="1"/>
            <a:r>
              <a:rPr lang="ru-RU" dirty="0"/>
              <a:t> </a:t>
            </a:r>
            <a:r>
              <a:rPr lang="ru-RU" dirty="0" smtClean="0"/>
              <a:t>связь с другими существующими ресурсами</a:t>
            </a:r>
          </a:p>
          <a:p>
            <a:pPr lvl="1"/>
            <a:r>
              <a:rPr lang="ru-RU" dirty="0"/>
              <a:t> </a:t>
            </a:r>
            <a:r>
              <a:rPr lang="ru-RU" dirty="0" smtClean="0"/>
              <a:t>история редактирования</a:t>
            </a:r>
          </a:p>
          <a:p>
            <a:pPr lvl="1"/>
            <a:r>
              <a:rPr lang="ru-RU" dirty="0"/>
              <a:t> </a:t>
            </a:r>
            <a:r>
              <a:rPr lang="ru-RU" dirty="0" smtClean="0"/>
              <a:t>….</a:t>
            </a:r>
            <a:endParaRPr lang="en-US" dirty="0"/>
          </a:p>
        </p:txBody>
      </p:sp>
      <p:sp>
        <p:nvSpPr>
          <p:cNvPr id="2" name="Дата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CCE69A2-9582-4A41-8FF5-F17CD4D3B521}" type="datetime1">
              <a:rPr lang="en-US" smtClean="0"/>
              <a:t>11/25/2019</a:t>
            </a:fld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 smtClean="0">
                <a:solidFill>
                  <a:srgbClr val="D0E9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 lang="ru-RU" sz="1200">
              <a:solidFill>
                <a:srgbClr val="D0E9E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161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1562101" y="121920"/>
            <a:ext cx="7414260" cy="1143000"/>
          </a:xfrm>
        </p:spPr>
        <p:txBody>
          <a:bodyPr/>
          <a:lstStyle/>
          <a:p>
            <a:r>
              <a:rPr lang="ru-RU" dirty="0" smtClean="0"/>
              <a:t>Лексикографические ресурсы</a:t>
            </a:r>
            <a:br>
              <a:rPr lang="ru-RU" dirty="0" smtClean="0"/>
            </a:br>
            <a:r>
              <a:rPr lang="ru-RU" sz="3600" dirty="0">
                <a:solidFill>
                  <a:srgbClr val="000000"/>
                </a:solidFill>
              </a:rPr>
              <a:t>Компьютерные </a:t>
            </a:r>
            <a:r>
              <a:rPr lang="ru-RU" sz="3600" dirty="0" smtClean="0">
                <a:solidFill>
                  <a:srgbClr val="000000"/>
                </a:solidFill>
              </a:rPr>
              <a:t>ресурсы</a:t>
            </a:r>
            <a:endParaRPr lang="en-US" dirty="0"/>
          </a:p>
        </p:txBody>
      </p:sp>
      <p:sp>
        <p:nvSpPr>
          <p:cNvPr id="8" name="Текст 7"/>
          <p:cNvSpPr>
            <a:spLocks noGrp="1"/>
          </p:cNvSpPr>
          <p:nvPr>
            <p:ph type="body" idx="1"/>
          </p:nvPr>
        </p:nvSpPr>
        <p:spPr>
          <a:xfrm>
            <a:off x="216564" y="1444352"/>
            <a:ext cx="8759797" cy="4389436"/>
          </a:xfrm>
        </p:spPr>
        <p:txBody>
          <a:bodyPr/>
          <a:lstStyle/>
          <a:p>
            <a:r>
              <a:rPr lang="ru-RU" sz="2000" dirty="0" smtClean="0"/>
              <a:t> частотные списки и словари</a:t>
            </a:r>
          </a:p>
          <a:p>
            <a:pPr marL="523241" lvl="1" indent="0">
              <a:buNone/>
            </a:pPr>
            <a:endParaRPr lang="en-US" sz="1800" dirty="0" smtClean="0"/>
          </a:p>
          <a:p>
            <a:pPr marL="523241" lvl="1" indent="0">
              <a:buNone/>
            </a:pPr>
            <a:endParaRPr lang="en-US" sz="1800" dirty="0"/>
          </a:p>
          <a:p>
            <a:pPr marL="523241" lvl="1" indent="0">
              <a:buNone/>
            </a:pPr>
            <a:endParaRPr lang="en-US" sz="1800" dirty="0" smtClean="0"/>
          </a:p>
          <a:p>
            <a:pPr marL="523241" lvl="1" indent="0">
              <a:buNone/>
            </a:pPr>
            <a:endParaRPr lang="en-US" sz="1800" dirty="0"/>
          </a:p>
          <a:p>
            <a:pPr marL="523241" lvl="1" indent="0">
              <a:buNone/>
            </a:pPr>
            <a:endParaRPr lang="en-US" sz="1800" dirty="0" smtClean="0"/>
          </a:p>
          <a:p>
            <a:pPr marL="523241" lvl="1" indent="0">
              <a:buNone/>
            </a:pPr>
            <a:endParaRPr lang="en-US" sz="1800" dirty="0"/>
          </a:p>
          <a:p>
            <a:pPr marL="523241" lvl="1" indent="0">
              <a:buNone/>
            </a:pPr>
            <a:endParaRPr lang="en-US" sz="1800" dirty="0" smtClean="0"/>
          </a:p>
          <a:p>
            <a:pPr marL="523241" lvl="1" indent="0">
              <a:buNone/>
            </a:pPr>
            <a:endParaRPr lang="en-US" sz="1800" dirty="0"/>
          </a:p>
          <a:p>
            <a:pPr marL="523241" lvl="1" indent="0">
              <a:buNone/>
            </a:pPr>
            <a:endParaRPr lang="en-US" sz="1800" dirty="0" smtClean="0"/>
          </a:p>
          <a:p>
            <a:pPr marL="523241" lvl="1" indent="0">
              <a:buNone/>
            </a:pPr>
            <a:endParaRPr lang="en-US" sz="1800" dirty="0"/>
          </a:p>
          <a:p>
            <a:pPr marL="523241" lvl="1" indent="0">
              <a:buNone/>
            </a:pPr>
            <a:r>
              <a:rPr lang="en-US" sz="1800" dirty="0">
                <a:hlinkClick r:id="rId2"/>
              </a:rPr>
              <a:t>http://dict.ruslang.ru/</a:t>
            </a:r>
            <a:endParaRPr lang="ru-RU" sz="1800" dirty="0" smtClean="0"/>
          </a:p>
        </p:txBody>
      </p:sp>
      <p:sp>
        <p:nvSpPr>
          <p:cNvPr id="2" name="Дата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E8CCE14-67EF-495C-B9C0-50CEE9CCD4ED}" type="datetime1">
              <a:rPr lang="en-US" smtClean="0"/>
              <a:t>11/25/2019</a:t>
            </a:fld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 smtClean="0">
                <a:solidFill>
                  <a:srgbClr val="D0E9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fld>
            <a:endParaRPr lang="ru-RU" sz="1200">
              <a:solidFill>
                <a:srgbClr val="D0E9E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95" y="2484120"/>
            <a:ext cx="7873533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1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Shape 828"/>
          <p:cNvSpPr txBox="1">
            <a:spLocks noGrp="1"/>
          </p:cNvSpPr>
          <p:nvPr>
            <p:ph type="title"/>
          </p:nvPr>
        </p:nvSpPr>
        <p:spPr>
          <a:xfrm>
            <a:off x="1165004" y="114301"/>
            <a:ext cx="7902795" cy="974618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-RU" sz="3600" b="0" i="0" u="none" strike="noStrike" cap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Компьютерная лингвистика </a:t>
            </a:r>
            <a:r>
              <a:rPr lang="ru-RU" sz="3600" b="0" i="0" u="none" strike="noStrike" cap="none" dirty="0" smtClean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ru-RU" sz="3600" b="0" i="0" u="none" strike="noStrike" cap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ru-RU" sz="3600" b="0" i="0" u="none" strike="noStrike" cap="none" dirty="0" smtClean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Ресурсы</a:t>
            </a:r>
            <a:br>
              <a:rPr lang="ru-RU" sz="3600" b="0" i="0" u="none" strike="noStrike" cap="none" dirty="0" smtClean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dirty="0" smtClean="0"/>
              <a:t>Тезаурусы</a:t>
            </a:r>
            <a:endParaRPr lang="ru-RU" sz="3600" b="0" i="0" u="none" strike="noStrike" cap="none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Дата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B67E4DB-31D1-4D89-840E-E4019D633AF9}" type="datetime1">
              <a:rPr lang="en-US" smtClean="0"/>
              <a:t>11/25/2019</a:t>
            </a:fld>
            <a:endParaRPr lang="en-US"/>
          </a:p>
        </p:txBody>
      </p:sp>
      <p:sp>
        <p:nvSpPr>
          <p:cNvPr id="832" name="Shape 8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fld>
            <a:endParaRPr lang="ru-RU" sz="1200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30" name="Shape 8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7543" y="3309926"/>
            <a:ext cx="2924175" cy="245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Shape 8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11544" y="3316351"/>
            <a:ext cx="2876550" cy="27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Shape 833"/>
          <p:cNvSpPr/>
          <p:nvPr/>
        </p:nvSpPr>
        <p:spPr>
          <a:xfrm>
            <a:off x="1165005" y="5893935"/>
            <a:ext cx="4068165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ru-RU" sz="1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http://www.visualthesaurus.com/app/view</a:t>
            </a:r>
            <a:endParaRPr lang="ru-RU" sz="18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34" name="Shape 8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86533" y="1290123"/>
            <a:ext cx="4570062" cy="1882322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Shape 835"/>
          <p:cNvSpPr txBox="1"/>
          <p:nvPr/>
        </p:nvSpPr>
        <p:spPr>
          <a:xfrm>
            <a:off x="2198349" y="2197733"/>
            <a:ext cx="1193370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ru-RU" sz="28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cup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B257C59-A556-4521-B2E1-82240AEE92F4}" type="datetime1">
              <a:rPr lang="en-US" smtClean="0"/>
              <a:t>11/25/2019</a:t>
            </a:fld>
            <a:endParaRPr lang="en-US"/>
          </a:p>
        </p:txBody>
      </p:sp>
      <p:sp>
        <p:nvSpPr>
          <p:cNvPr id="843" name="Shape 843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fld>
            <a:endParaRPr lang="ru-RU" sz="1200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42" name="Shape 8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1640" y="1772816"/>
            <a:ext cx="7200799" cy="470560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28"/>
          <p:cNvSpPr txBox="1">
            <a:spLocks/>
          </p:cNvSpPr>
          <p:nvPr/>
        </p:nvSpPr>
        <p:spPr>
          <a:xfrm>
            <a:off x="1401225" y="620590"/>
            <a:ext cx="7681815" cy="358348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>
            <a:lvl1pPr marL="0" marR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kern="1200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>
              <a:buSzPct val="25000"/>
            </a:pPr>
            <a:r>
              <a:rPr lang="ru-RU" dirty="0" smtClean="0"/>
              <a:t>Компьютерная лингвистика 1. Ресурсы</a:t>
            </a:r>
            <a:br>
              <a:rPr lang="ru-RU" dirty="0" smtClean="0"/>
            </a:br>
            <a:r>
              <a:rPr lang="ru-RU" dirty="0" smtClean="0"/>
              <a:t>Тезаурусы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5667524" y="1221988"/>
            <a:ext cx="3219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ct val="25000"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http://www.visualthesaurus.com/app/view</a:t>
            </a:r>
            <a:endParaRPr lang="ru-RU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37FD562-B9CC-422E-A28E-2E1FA55B5A9D}" type="datetime1">
              <a:rPr lang="en-US" smtClean="0"/>
              <a:t>11/25/2019</a:t>
            </a:fld>
            <a:endParaRPr lang="en-US"/>
          </a:p>
        </p:txBody>
      </p:sp>
      <p:sp>
        <p:nvSpPr>
          <p:cNvPr id="843" name="Shape 843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</a:t>
            </a:fld>
            <a:endParaRPr lang="ru-RU" sz="1200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Shape 828"/>
          <p:cNvSpPr txBox="1">
            <a:spLocks/>
          </p:cNvSpPr>
          <p:nvPr/>
        </p:nvSpPr>
        <p:spPr>
          <a:xfrm>
            <a:off x="1401225" y="620589"/>
            <a:ext cx="7902795" cy="439035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>
            <a:lvl1pPr marL="0" marR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kern="1200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5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>
              <a:buSzPct val="25000"/>
            </a:pPr>
            <a:r>
              <a:rPr lang="ru-RU" dirty="0" smtClean="0"/>
              <a:t>Компьютерная лингвистика 1. Ресурсы</a:t>
            </a:r>
            <a:br>
              <a:rPr lang="ru-RU" dirty="0" smtClean="0"/>
            </a:br>
            <a:r>
              <a:rPr lang="ru-RU" dirty="0" smtClean="0"/>
              <a:t>Тезаурусы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47" y="1408747"/>
            <a:ext cx="4291013" cy="4855451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5897254" y="1560612"/>
            <a:ext cx="27895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http://rusvectores.org/ru/similar/#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12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3050" marR="0" lvl="0" indent="-273050" algn="l" rtl="0">
              <a:spcBef>
                <a:spcPts val="0"/>
              </a:spcBef>
              <a:spcAft>
                <a:spcPts val="0"/>
              </a:spcAft>
              <a:buSzPct val="95000"/>
              <a:buFont typeface="Noto Sans Symbols"/>
              <a:buChar char="●"/>
            </a:pPr>
            <a:r>
              <a:rPr lang="ru-RU" sz="26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 что это?</a:t>
            </a:r>
          </a:p>
          <a:p>
            <a:pPr marL="273050" marR="0" lvl="0" indent="-273050" algn="l" rtl="0">
              <a:spcBef>
                <a:spcPts val="520"/>
              </a:spcBef>
              <a:spcAft>
                <a:spcPts val="0"/>
              </a:spcAft>
              <a:buSzPct val="95000"/>
              <a:buFont typeface="Noto Sans Symbols"/>
              <a:buChar char="●"/>
            </a:pPr>
            <a:r>
              <a:rPr lang="ru-RU" sz="26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широком смысле слова: компьютерные технологии и формальные модели анализа языка</a:t>
            </a:r>
          </a:p>
          <a:p>
            <a:pPr marL="273050" marR="0" lvl="0" indent="-273050" algn="l" rtl="0">
              <a:spcBef>
                <a:spcPts val="520"/>
              </a:spcBef>
              <a:spcAft>
                <a:spcPts val="0"/>
              </a:spcAft>
              <a:buSzPct val="95000"/>
              <a:buFont typeface="Noto Sans Symbols"/>
              <a:buChar char="●"/>
            </a:pPr>
            <a:r>
              <a:rPr lang="ru-RU" sz="26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чем специфика? </a:t>
            </a:r>
          </a:p>
          <a:p>
            <a:pPr marL="273050" marR="0" lvl="0" indent="-273050" algn="l" rtl="0">
              <a:spcBef>
                <a:spcPts val="520"/>
              </a:spcBef>
              <a:spcAft>
                <a:spcPts val="0"/>
              </a:spcAft>
              <a:buSzPct val="95000"/>
              <a:buFont typeface="Noto Sans Symbols"/>
              <a:buChar char="●"/>
            </a:pPr>
            <a:r>
              <a:rPr lang="ru-RU" sz="26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Решения в рамках </a:t>
            </a:r>
            <a:r>
              <a:rPr lang="ru-RU" sz="26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</a:t>
            </a:r>
            <a:r>
              <a:rPr lang="ru-RU" sz="26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26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mining</a:t>
            </a:r>
            <a:r>
              <a:rPr lang="ru-RU" sz="26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  <a:p>
            <a:pPr marL="273050" marR="0" lvl="0" indent="-273050" algn="l" rtl="0">
              <a:spcBef>
                <a:spcPts val="520"/>
              </a:spcBef>
              <a:spcAft>
                <a:spcPts val="0"/>
              </a:spcAft>
              <a:buSzPct val="95000"/>
              <a:buFont typeface="Noto Sans Symbols"/>
              <a:buChar char="●"/>
            </a:pPr>
            <a:r>
              <a:rPr lang="ru-RU" sz="26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Решения в рамках формальных моделей в лингвистике?</a:t>
            </a:r>
          </a:p>
        </p:txBody>
      </p:sp>
      <p:sp>
        <p:nvSpPr>
          <p:cNvPr id="745" name="Shape 74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 b="0" i="0" u="none" strike="noStrike" cap="none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lang="ru-RU" sz="1200" b="0" i="0" u="none" strike="noStrike" cap="none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1" name="Shape 741"/>
          <p:cNvSpPr txBox="1">
            <a:spLocks noGrp="1"/>
          </p:cNvSpPr>
          <p:nvPr>
            <p:ph type="title"/>
          </p:nvPr>
        </p:nvSpPr>
        <p:spPr>
          <a:xfrm>
            <a:off x="1528204" y="188980"/>
            <a:ext cx="6929995" cy="669775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lvl="0">
              <a:buSzPct val="25000"/>
            </a:pPr>
            <a:r>
              <a:rPr lang="ru-RU"/>
              <a:t>Компьютерная лингвистика</a:t>
            </a:r>
            <a:endParaRPr lang="ru-RU" b="0" i="0" u="none" strike="noStrike" cap="none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383084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1562101" y="121920"/>
            <a:ext cx="7414260" cy="1143000"/>
          </a:xfrm>
        </p:spPr>
        <p:txBody>
          <a:bodyPr/>
          <a:lstStyle/>
          <a:p>
            <a:r>
              <a:rPr lang="ru-RU" dirty="0" smtClean="0"/>
              <a:t>Лексикографические ресурсы</a:t>
            </a:r>
            <a:br>
              <a:rPr lang="ru-RU" dirty="0" smtClean="0"/>
            </a:br>
            <a:r>
              <a:rPr lang="ru-RU" sz="3600" dirty="0">
                <a:solidFill>
                  <a:srgbClr val="000000"/>
                </a:solidFill>
              </a:rPr>
              <a:t>Компьютерные </a:t>
            </a:r>
            <a:r>
              <a:rPr lang="ru-RU" sz="3600" dirty="0" smtClean="0">
                <a:solidFill>
                  <a:srgbClr val="000000"/>
                </a:solidFill>
              </a:rPr>
              <a:t>ресурсы</a:t>
            </a:r>
            <a:endParaRPr lang="en-US" dirty="0"/>
          </a:p>
        </p:txBody>
      </p:sp>
      <p:sp>
        <p:nvSpPr>
          <p:cNvPr id="8" name="Текст 7"/>
          <p:cNvSpPr>
            <a:spLocks noGrp="1"/>
          </p:cNvSpPr>
          <p:nvPr>
            <p:ph type="body" idx="1"/>
          </p:nvPr>
        </p:nvSpPr>
        <p:spPr>
          <a:xfrm>
            <a:off x="216564" y="1665332"/>
            <a:ext cx="8759797" cy="4389436"/>
          </a:xfrm>
        </p:spPr>
        <p:txBody>
          <a:bodyPr/>
          <a:lstStyle/>
          <a:p>
            <a:r>
              <a:rPr lang="ru-RU" sz="2000" dirty="0" smtClean="0"/>
              <a:t> тезаурусы</a:t>
            </a:r>
          </a:p>
          <a:p>
            <a:endParaRPr lang="ru-RU" sz="2000" dirty="0" smtClean="0"/>
          </a:p>
          <a:p>
            <a:pPr marL="156846" indent="0">
              <a:buNone/>
            </a:pPr>
            <a:r>
              <a:rPr lang="ru-RU" dirty="0" smtClean="0"/>
              <a:t>				</a:t>
            </a:r>
          </a:p>
          <a:p>
            <a:pPr marL="156846" indent="0">
              <a:buNone/>
            </a:pPr>
            <a:r>
              <a:rPr lang="ru-RU" sz="2400" dirty="0"/>
              <a:t>	</a:t>
            </a:r>
            <a:r>
              <a:rPr lang="ru-RU" sz="2400" dirty="0" smtClean="0"/>
              <a:t>		</a:t>
            </a:r>
            <a:endParaRPr lang="ru-RU" dirty="0" smtClean="0"/>
          </a:p>
        </p:txBody>
      </p:sp>
      <p:sp>
        <p:nvSpPr>
          <p:cNvPr id="2" name="Дата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5EDF8A-A08E-417D-88CE-B276D1989807}" type="datetime1">
              <a:rPr lang="en-US" smtClean="0"/>
              <a:t>11/25/2019</a:t>
            </a:fld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 smtClean="0">
                <a:solidFill>
                  <a:srgbClr val="D0E9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</a:t>
            </a:fld>
            <a:endParaRPr lang="ru-RU" sz="1200">
              <a:solidFill>
                <a:srgbClr val="D0E9E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31" y="2055918"/>
            <a:ext cx="8623135" cy="392265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65788" y="6061377"/>
            <a:ext cx="19421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http://ruwordnet.ru/en/</a:t>
            </a:r>
            <a:endParaRPr lang="en-US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672188" y="6054768"/>
            <a:ext cx="13676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hlinkClick r:id="rId4"/>
              </a:rPr>
              <a:t>Тезаурус </a:t>
            </a:r>
            <a:r>
              <a:rPr lang="ru-RU" dirty="0" err="1">
                <a:latin typeface="Times New Roman" panose="02020603050405020304" pitchFamily="18" charset="0"/>
                <a:hlinkClick r:id="rId4"/>
              </a:rPr>
              <a:t>РуТез</a:t>
            </a:r>
            <a:endParaRPr lang="ru-RU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8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 txBox="1">
            <a:spLocks noGrp="1"/>
          </p:cNvSpPr>
          <p:nvPr>
            <p:ph type="title"/>
          </p:nvPr>
        </p:nvSpPr>
        <p:spPr>
          <a:xfrm>
            <a:off x="1338194" y="123195"/>
            <a:ext cx="7752466" cy="1019805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-RU" sz="3600" b="0" i="0" u="none" strike="noStrike" cap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Компьютерная лингвистика 1. </a:t>
            </a:r>
            <a:r>
              <a:rPr lang="ru-RU" sz="3600" b="0" i="0" u="none" strike="noStrike" cap="none" dirty="0" smtClean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Ресурсы</a:t>
            </a:r>
            <a:r>
              <a:rPr lang="en-US" sz="3600" b="0" i="0" u="none" strike="noStrike" cap="none" dirty="0" smtClean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-US" sz="3600" b="0" i="0" u="none" strike="noStrike" cap="none" dirty="0" smtClean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dirty="0" smtClean="0"/>
              <a:t>Корпуса</a:t>
            </a:r>
            <a:endParaRPr lang="ru-RU" sz="3600" b="0" i="0" u="none" strike="noStrike" cap="none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Дата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839DCE8-E432-4E17-990B-1963DC66C6C4}" type="datetime1">
              <a:rPr lang="en-US" smtClean="0"/>
              <a:t>11/25/2019</a:t>
            </a:fld>
            <a:endParaRPr lang="en-US"/>
          </a:p>
        </p:txBody>
      </p:sp>
      <p:sp>
        <p:nvSpPr>
          <p:cNvPr id="853" name="Shape 853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</a:t>
            </a:fld>
            <a:endParaRPr lang="ru-RU" sz="1200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52" name="Shape 8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5852" y="1883283"/>
            <a:ext cx="6496966" cy="4473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72" y="1277334"/>
            <a:ext cx="3429460" cy="848646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4202726" y="1441172"/>
            <a:ext cx="17443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http://ruscorpora.ru/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 txBox="1">
            <a:spLocks noGrp="1"/>
          </p:cNvSpPr>
          <p:nvPr>
            <p:ph type="title"/>
          </p:nvPr>
        </p:nvSpPr>
        <p:spPr>
          <a:xfrm>
            <a:off x="1338194" y="123195"/>
            <a:ext cx="7752466" cy="1019805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-RU" sz="3600" b="0" i="0" u="none" strike="noStrike" cap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Компьютерная лингвистика 1. </a:t>
            </a:r>
            <a:r>
              <a:rPr lang="ru-RU" sz="3600" b="0" i="0" u="none" strike="noStrike" cap="none" dirty="0" smtClean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Ресурсы</a:t>
            </a:r>
            <a:r>
              <a:rPr lang="en-US" sz="3600" b="0" i="0" u="none" strike="noStrike" cap="none" dirty="0" smtClean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-US" sz="3600" b="0" i="0" u="none" strike="noStrike" cap="none" dirty="0" smtClean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dirty="0" smtClean="0"/>
              <a:t>Корпуса</a:t>
            </a:r>
            <a:endParaRPr lang="ru-RU" sz="3600" b="0" i="0" u="none" strike="noStrike" cap="none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Дата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D40BE85-F8FF-49C1-9D41-DFAF1EF5B847}" type="datetime1">
              <a:rPr lang="en-US" smtClean="0"/>
              <a:t>11/25/2019</a:t>
            </a:fld>
            <a:endParaRPr lang="en-US"/>
          </a:p>
        </p:txBody>
      </p:sp>
      <p:sp>
        <p:nvSpPr>
          <p:cNvPr id="853" name="Shape 853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</a:t>
            </a:fld>
            <a:endParaRPr lang="ru-RU" sz="1200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194" y="1412716"/>
            <a:ext cx="5547963" cy="4673918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3068452" y="6086634"/>
            <a:ext cx="36166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http://aranea.juls.savba.sk/guest/index.html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64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 txBox="1">
            <a:spLocks noGrp="1"/>
          </p:cNvSpPr>
          <p:nvPr>
            <p:ph type="title"/>
          </p:nvPr>
        </p:nvSpPr>
        <p:spPr>
          <a:xfrm>
            <a:off x="1338194" y="123195"/>
            <a:ext cx="7752466" cy="1019805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-RU" sz="3600" b="0" i="0" u="none" strike="noStrike" cap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Компьютерная лингвистика 1. </a:t>
            </a:r>
            <a:r>
              <a:rPr lang="ru-RU" sz="3600" b="0" i="0" u="none" strike="noStrike" cap="none" dirty="0" smtClean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Ресурсы</a:t>
            </a:r>
            <a:r>
              <a:rPr lang="en-US" sz="3600" b="0" i="0" u="none" strike="noStrike" cap="none" dirty="0" smtClean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-US" sz="3600" b="0" i="0" u="none" strike="noStrike" cap="none" dirty="0" smtClean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dirty="0" smtClean="0"/>
              <a:t>Корпуса</a:t>
            </a:r>
            <a:endParaRPr lang="ru-RU" sz="3600" b="0" i="0" u="none" strike="noStrike" cap="none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Дата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177808C-AC07-4984-AF6B-495D1EFF83C4}" type="datetime1">
              <a:rPr lang="en-US" smtClean="0"/>
              <a:t>11/25/2019</a:t>
            </a:fld>
            <a:endParaRPr lang="en-US"/>
          </a:p>
        </p:txBody>
      </p:sp>
      <p:sp>
        <p:nvSpPr>
          <p:cNvPr id="853" name="Shape 853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</a:t>
            </a:fld>
            <a:endParaRPr lang="ru-RU" sz="1200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74" y="1466777"/>
            <a:ext cx="5547963" cy="4673918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6086057" y="1530132"/>
            <a:ext cx="27302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http://aranea.juls.savba.sk/guest/index.html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03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 txBox="1">
            <a:spLocks noGrp="1"/>
          </p:cNvSpPr>
          <p:nvPr>
            <p:ph type="title"/>
          </p:nvPr>
        </p:nvSpPr>
        <p:spPr>
          <a:xfrm>
            <a:off x="1338194" y="123195"/>
            <a:ext cx="7752466" cy="1019805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-RU" sz="3600" b="0" i="0" u="none" strike="noStrike" cap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Компьютерная лингвистика 1. </a:t>
            </a:r>
            <a:r>
              <a:rPr lang="ru-RU" sz="3600" b="0" i="0" u="none" strike="noStrike" cap="none" dirty="0" smtClean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Ресурсы</a:t>
            </a:r>
            <a:r>
              <a:rPr lang="en-US" sz="3600" b="0" i="0" u="none" strike="noStrike" cap="none" dirty="0" smtClean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-US" sz="3600" b="0" i="0" u="none" strike="noStrike" cap="none" dirty="0" smtClean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3600" b="0" i="0" u="none" strike="noStrike" cap="none" dirty="0" smtClean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Специализированные корпуса</a:t>
            </a:r>
            <a:endParaRPr lang="ru-RU" sz="3600" b="0" i="0" u="none" strike="noStrike" cap="none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Дата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10F5551-01D0-45A7-9E39-150161F429C3}" type="datetime1">
              <a:rPr lang="en-US" smtClean="0"/>
              <a:t>11/25/2019</a:t>
            </a:fld>
            <a:endParaRPr lang="en-US"/>
          </a:p>
        </p:txBody>
      </p:sp>
      <p:sp>
        <p:nvSpPr>
          <p:cNvPr id="853" name="Shape 853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</a:t>
            </a:fld>
            <a:endParaRPr lang="ru-RU" sz="1200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53" y="1502736"/>
            <a:ext cx="5066348" cy="460359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476349" y="1644433"/>
            <a:ext cx="36143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http://senty.maimbava.net/res01/senty.php</a:t>
            </a:r>
          </a:p>
        </p:txBody>
      </p:sp>
    </p:spTree>
    <p:extLst>
      <p:ext uri="{BB962C8B-B14F-4D97-AF65-F5344CB8AC3E}">
        <p14:creationId xmlns:p14="http://schemas.microsoft.com/office/powerpoint/2010/main" val="360115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hape 860"/>
          <p:cNvSpPr txBox="1"/>
          <p:nvPr/>
        </p:nvSpPr>
        <p:spPr>
          <a:xfrm>
            <a:off x="566739" y="22457"/>
            <a:ext cx="8501061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rgbClr val="C4EE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3" name="Shape 863"/>
          <p:cNvSpPr txBox="1">
            <a:spLocks noGrp="1"/>
          </p:cNvSpPr>
          <p:nvPr>
            <p:ph type="title"/>
          </p:nvPr>
        </p:nvSpPr>
        <p:spPr>
          <a:xfrm>
            <a:off x="1294667" y="447066"/>
            <a:ext cx="7773133" cy="648071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-RU" sz="3600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Компьютерная лингвистика 1. </a:t>
            </a:r>
            <a:r>
              <a:rPr lang="ru-RU" sz="3600" b="0" i="0" u="none" strike="noStrike" cap="none" dirty="0" smtClean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Ресурсы</a:t>
            </a:r>
            <a:br>
              <a:rPr lang="ru-RU" sz="3600" b="0" i="0" u="none" strike="noStrike" cap="none" dirty="0" smtClean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dirty="0" smtClean="0">
                <a:solidFill>
                  <a:schemeClr val="tx1"/>
                </a:solidFill>
              </a:rPr>
              <a:t>Мультимедийные корпуса</a:t>
            </a:r>
            <a:endParaRPr lang="ru-RU" sz="3600" b="0" i="0" u="none" strike="noStrike" cap="none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61" name="Shape 861" descr="Praat_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640793" y="1403647"/>
            <a:ext cx="5214937" cy="34083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Дата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60E7328-9FB8-410B-B298-230A85D99AE0}" type="datetime1">
              <a:rPr lang="en-US" smtClean="0"/>
              <a:t>11/25/2019</a:t>
            </a:fld>
            <a:endParaRPr lang="en-US"/>
          </a:p>
        </p:txBody>
      </p:sp>
      <p:sp>
        <p:nvSpPr>
          <p:cNvPr id="865" name="Shape 86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</a:t>
            </a:fld>
            <a:endParaRPr lang="ru-RU" sz="1200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2" name="Shape 862"/>
          <p:cNvSpPr/>
          <p:nvPr/>
        </p:nvSpPr>
        <p:spPr>
          <a:xfrm>
            <a:off x="944880" y="4582751"/>
            <a:ext cx="7421880" cy="19383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914400" marR="0" lvl="2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-RU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</a:p>
          <a:p>
            <a:pPr marL="914400" marR="0" lvl="2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dirty="0" err="1" smtClean="0">
                <a:solidFill>
                  <a:schemeClr val="tx1"/>
                </a:solidFill>
              </a:rPr>
              <a:t>pš’ə</a:t>
            </a:r>
            <a:r>
              <a:rPr lang="ru-RU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ru-RU" sz="12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ru-RU" sz="1200" b="0" i="0" u="none" strike="noStrike" cap="none" baseline="-250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ru-RU" sz="12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ere</a:t>
            </a:r>
            <a:r>
              <a:rPr lang="ru-RU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ru-RU" sz="1200" b="0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1200" b="0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ə</a:t>
            </a:r>
            <a:r>
              <a:rPr lang="ru-RU" sz="1200" b="0" i="0" u="none" strike="noStrike" cap="none" dirty="0" err="1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meGe</a:t>
            </a:r>
            <a:r>
              <a:rPr lang="ru-RU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ru-RU" sz="1200" b="0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US" sz="1200" b="0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ə</a:t>
            </a:r>
            <a:r>
              <a:rPr lang="ru-RU" sz="1200" b="0" i="0" u="none" strike="noStrike" cap="none" dirty="0" err="1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Le</a:t>
            </a:r>
            <a:r>
              <a:rPr lang="ru-RU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	HWE-</a:t>
            </a:r>
            <a:r>
              <a:rPr lang="ru-RU" sz="12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Re</a:t>
            </a:r>
            <a:endParaRPr lang="ru-RU" sz="1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-RU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князь	некий	больной	тяжёлый	случаться-</a:t>
            </a:r>
            <a:r>
              <a:rPr lang="ru-RU" sz="12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pst</a:t>
            </a:r>
            <a:endParaRPr lang="ru-RU" sz="1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-RU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‘Один князь тяжело заболел.’</a:t>
            </a:r>
          </a:p>
          <a:p>
            <a:pPr marL="914400" marR="0" lvl="2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-RU" sz="1200" b="0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lang="ru-RU" sz="12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aze</a:t>
            </a:r>
            <a:r>
              <a:rPr lang="ru-RU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ru-RU" sz="12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xe</a:t>
            </a:r>
            <a:r>
              <a:rPr lang="ru-RU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-r	</a:t>
            </a:r>
            <a:r>
              <a:rPr lang="ru-RU" sz="12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qE</a:t>
            </a:r>
            <a:r>
              <a:rPr lang="ru-RU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-r-a-</a:t>
            </a:r>
            <a:r>
              <a:rPr lang="ru-RU" sz="12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S’e.Ma</a:t>
            </a:r>
            <a:r>
              <a:rPr lang="ru-RU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ru-RU" sz="12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Re</a:t>
            </a:r>
            <a:r>
              <a:rPr lang="ru-RU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-x,	</a:t>
            </a:r>
          </a:p>
          <a:p>
            <a:pPr marL="914400" marR="0" lvl="2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-RU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врач-</a:t>
            </a:r>
            <a:r>
              <a:rPr lang="ru-RU" sz="12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pl</a:t>
            </a:r>
            <a:r>
              <a:rPr lang="ru-RU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ru-RU" sz="12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abs</a:t>
            </a:r>
            <a:r>
              <a:rPr lang="ru-RU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	dir-3sg(</a:t>
            </a:r>
            <a:r>
              <a:rPr lang="ru-RU" sz="12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io</a:t>
            </a:r>
            <a:r>
              <a:rPr lang="ru-RU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)-3pl-привозить-pst-pl</a:t>
            </a:r>
          </a:p>
          <a:p>
            <a:pPr marL="914400" marR="0" lvl="2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-RU" sz="12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aw</a:t>
            </a:r>
            <a:r>
              <a:rPr lang="ru-RU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ru-RU" sz="1200" b="0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z-j</a:t>
            </a:r>
            <a:r>
              <a:rPr lang="en-US" sz="1200" b="0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ə</a:t>
            </a:r>
            <a:r>
              <a:rPr lang="ru-RU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	{</a:t>
            </a:r>
            <a:r>
              <a:rPr lang="ru-RU" sz="12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ezeRWE</a:t>
            </a:r>
            <a:r>
              <a:rPr lang="ru-RU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ru-RU" sz="12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qE</a:t>
            </a:r>
            <a:r>
              <a:rPr lang="ru-RU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-f-a-</a:t>
            </a:r>
            <a:r>
              <a:rPr lang="ru-RU" sz="12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RWetE</a:t>
            </a:r>
            <a:r>
              <a:rPr lang="ru-RU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-n	a-</a:t>
            </a:r>
            <a:r>
              <a:rPr lang="ru-RU" sz="12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LeBE</a:t>
            </a:r>
            <a:r>
              <a:rPr lang="ru-RU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-r-</a:t>
            </a:r>
            <a:r>
              <a:rPr lang="ru-RU" sz="12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ep</a:t>
            </a:r>
            <a:endParaRPr lang="ru-RU" sz="1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-RU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но	один-</a:t>
            </a:r>
            <a:r>
              <a:rPr lang="ru-RU" sz="12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coh</a:t>
            </a:r>
            <a:r>
              <a:rPr lang="ru-RU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	лекарство	dir-ben-3pl-найти-pot	3pl-мочь-dyn-neg</a:t>
            </a:r>
          </a:p>
          <a:p>
            <a:pPr marL="914400" marR="0" lvl="2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-RU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‘Врачей к нему привозили, но они не смогли найти никакого лекарства.’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Shape 89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-273050">
              <a:spcBef>
                <a:spcPts val="0"/>
              </a:spcBef>
              <a:buClr>
                <a:srgbClr val="0BD0D9"/>
              </a:buClr>
            </a:pPr>
            <a:r>
              <a:rPr lang="en-US" sz="2400" dirty="0">
                <a:hlinkClick r:id="rId4"/>
              </a:rPr>
              <a:t>http://spokencorpora.ru/showelan.py</a:t>
            </a:r>
            <a:endParaRPr lang="ru-RU" sz="2400" b="0" i="0" u="none" strike="noStrike" cap="none" dirty="0">
              <a:solidFill>
                <a:schemeClr val="dk1"/>
              </a:solidFill>
              <a:sym typeface="Times New Roman"/>
            </a:endParaRPr>
          </a:p>
        </p:txBody>
      </p:sp>
      <p:sp>
        <p:nvSpPr>
          <p:cNvPr id="2" name="Дата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2F7A7B2-635C-4FDA-9EE0-4229C747D69F}" type="datetime1">
              <a:rPr lang="en-US" smtClean="0"/>
              <a:t>11/25/2019</a:t>
            </a:fld>
            <a:endParaRPr lang="en-US"/>
          </a:p>
        </p:txBody>
      </p:sp>
      <p:sp>
        <p:nvSpPr>
          <p:cNvPr id="892" name="Shape 89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</a:t>
            </a:fld>
            <a:endParaRPr lang="ru-RU" sz="1200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26" name="Picture 2" descr="http://spokencorpora.ru/pics/scr_ful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35" y="2092148"/>
            <a:ext cx="6621827" cy="166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863"/>
          <p:cNvSpPr txBox="1">
            <a:spLocks noGrp="1"/>
          </p:cNvSpPr>
          <p:nvPr>
            <p:ph type="title"/>
          </p:nvPr>
        </p:nvSpPr>
        <p:spPr>
          <a:xfrm>
            <a:off x="1294667" y="333297"/>
            <a:ext cx="7773133" cy="648071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-RU" sz="3600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Компьютерная лингвистика 1. </a:t>
            </a:r>
            <a:r>
              <a:rPr lang="ru-RU" sz="3600" b="0" i="0" u="none" strike="noStrike" cap="none" dirty="0" smtClean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Ресурсы</a:t>
            </a:r>
            <a:br>
              <a:rPr lang="ru-RU" sz="3600" b="0" i="0" u="none" strike="noStrike" cap="none" dirty="0" smtClean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dirty="0" smtClean="0">
                <a:solidFill>
                  <a:schemeClr val="tx1"/>
                </a:solidFill>
              </a:rPr>
              <a:t>Мультимедийные корпуса</a:t>
            </a:r>
            <a:endParaRPr lang="ru-RU" sz="3600" b="0" i="0" u="none" strike="noStrike" cap="none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28" name="Picture 4" descr="http://spokencorpora.ru/pics/elan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35" y="3828682"/>
            <a:ext cx="4651941" cy="244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0005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 txBox="1">
            <a:spLocks noGrp="1"/>
          </p:cNvSpPr>
          <p:nvPr>
            <p:ph type="title"/>
          </p:nvPr>
        </p:nvSpPr>
        <p:spPr>
          <a:xfrm>
            <a:off x="1310640" y="345768"/>
            <a:ext cx="7833359" cy="669775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-RU" sz="3600" b="0" i="0" u="none" strike="noStrike" cap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Компьютерная лингвистика 1. </a:t>
            </a:r>
            <a:r>
              <a:rPr lang="ru-RU" sz="3600" b="0" i="0" u="none" strike="noStrike" cap="none" dirty="0" smtClean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Ресурсы</a:t>
            </a:r>
            <a:r>
              <a:rPr lang="en-US" sz="3600" b="0" i="0" u="none" strike="noStrike" cap="none" dirty="0" smtClean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-US" sz="3600" b="0" i="0" u="none" strike="noStrike" cap="none" dirty="0" smtClean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3600" b="0" i="0" u="none" strike="noStrike" cap="none" dirty="0" smtClean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Корпуса</a:t>
            </a:r>
            <a:endParaRPr lang="ru-RU" sz="3600" b="0" i="0" u="none" strike="noStrike" cap="none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 что и зачем нужно искать пользователю в корпусе</a:t>
            </a:r>
            <a:r>
              <a:rPr lang="en-US" dirty="0" smtClean="0"/>
              <a:t> </a:t>
            </a:r>
            <a:endParaRPr lang="ru-RU" dirty="0" smtClean="0"/>
          </a:p>
          <a:p>
            <a:r>
              <a:rPr lang="ru-RU" dirty="0" smtClean="0"/>
              <a:t> быстрая обработка больших объемов текстов</a:t>
            </a:r>
          </a:p>
          <a:p>
            <a:r>
              <a:rPr lang="ru-RU" dirty="0"/>
              <a:t> </a:t>
            </a:r>
            <a:r>
              <a:rPr lang="ru-RU" dirty="0" smtClean="0"/>
              <a:t>визуализация информации</a:t>
            </a:r>
          </a:p>
          <a:p>
            <a:r>
              <a:rPr lang="ru-RU" dirty="0"/>
              <a:t> </a:t>
            </a:r>
            <a:r>
              <a:rPr lang="ru-RU" dirty="0" smtClean="0"/>
              <a:t>разметка</a:t>
            </a:r>
          </a:p>
          <a:p>
            <a:r>
              <a:rPr lang="ru-RU" dirty="0" smtClean="0"/>
              <a:t> поиск по разным «причудливым» параметрам</a:t>
            </a:r>
            <a:endParaRPr lang="en-US" dirty="0"/>
          </a:p>
        </p:txBody>
      </p:sp>
      <p:sp>
        <p:nvSpPr>
          <p:cNvPr id="2" name="Дата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5C33E1C-12DE-455C-8E37-94466B53A002}" type="datetime1">
              <a:rPr lang="en-US" smtClean="0"/>
              <a:t>11/25/2019</a:t>
            </a:fld>
            <a:endParaRPr lang="en-US"/>
          </a:p>
        </p:txBody>
      </p:sp>
      <p:sp>
        <p:nvSpPr>
          <p:cNvPr id="853" name="Shape 85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27</a:t>
            </a:fld>
            <a:endParaRPr lang="ru-RU" sz="1200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194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 txBox="1">
            <a:spLocks noGrp="1"/>
          </p:cNvSpPr>
          <p:nvPr>
            <p:ph type="title"/>
          </p:nvPr>
        </p:nvSpPr>
        <p:spPr>
          <a:xfrm>
            <a:off x="1623060" y="0"/>
            <a:ext cx="744474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-RU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Компьютерная лингвистика 1. </a:t>
            </a:r>
            <a:br>
              <a:rPr lang="ru-RU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Инструменты</a:t>
            </a:r>
          </a:p>
        </p:txBody>
      </p:sp>
      <p:sp>
        <p:nvSpPr>
          <p:cNvPr id="873" name="Shape 873"/>
          <p:cNvSpPr txBox="1">
            <a:spLocks noGrp="1"/>
          </p:cNvSpPr>
          <p:nvPr>
            <p:ph type="body" idx="1"/>
          </p:nvPr>
        </p:nvSpPr>
        <p:spPr>
          <a:xfrm>
            <a:off x="395536" y="1484783"/>
            <a:ext cx="8429625" cy="50006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3050" marR="0" lvl="0" indent="-273050" algn="l" rtl="0"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ru-RU" sz="2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специальные программы обработки звука и видеоряда (анализ текста как мультимодального явления):</a:t>
            </a:r>
            <a:r>
              <a:rPr lang="ru-RU" sz="2200" b="0" i="0" u="sng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marL="914400" marR="0" lvl="2" indent="-254000" algn="l" rtl="0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Noto Sans Symbols"/>
              <a:buChar char="●"/>
            </a:pPr>
            <a:r>
              <a:rPr lang="ru-RU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программы разметки речевых корпусов</a:t>
            </a:r>
          </a:p>
          <a:p>
            <a:pPr marL="914400" marR="0" lvl="2" indent="-254000" algn="l" rtl="0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Noto Sans Symbols"/>
              <a:buChar char="●"/>
            </a:pPr>
            <a:r>
              <a:rPr lang="ru-RU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программы анализа звуков речи</a:t>
            </a:r>
          </a:p>
          <a:p>
            <a:pPr marL="914400" marR="0" lvl="2" indent="-254000" algn="l" rtl="0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Noto Sans Symbols"/>
              <a:buChar char="●"/>
            </a:pPr>
            <a:r>
              <a:rPr lang="ru-RU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SpeechAnalizer, Praat, Elan</a:t>
            </a:r>
          </a:p>
          <a:p>
            <a:pPr marL="273050" marR="0" lvl="0" indent="-273050" algn="l" rtl="0">
              <a:spcBef>
                <a:spcPts val="44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ru-RU" sz="2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Специальные программы для работы с графикой (шрифты, дополнительные символы, распознавание символов и т.п.</a:t>
            </a:r>
          </a:p>
        </p:txBody>
      </p:sp>
      <p:sp>
        <p:nvSpPr>
          <p:cNvPr id="2" name="Дата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04356C5-960A-4794-A89D-66D469D1CD78}" type="datetime1">
              <a:rPr lang="en-US" smtClean="0"/>
              <a:t>11/25/2019</a:t>
            </a:fld>
            <a:endParaRPr lang="en-US"/>
          </a:p>
        </p:txBody>
      </p:sp>
      <p:sp>
        <p:nvSpPr>
          <p:cNvPr id="875" name="Shape 87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28</a:t>
            </a:fld>
            <a:endParaRPr lang="ru-RU" sz="1200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 txBox="1"/>
          <p:nvPr/>
        </p:nvSpPr>
        <p:spPr>
          <a:xfrm>
            <a:off x="2156460" y="1"/>
            <a:ext cx="6701788" cy="104394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rtl="0">
              <a:spcBef>
                <a:spcPts val="0"/>
              </a:spcBef>
              <a:buSzPct val="25000"/>
              <a:buNone/>
            </a:pPr>
            <a:r>
              <a:rPr lang="ru-RU" sz="36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Компьютерная лингвистика 1 </a:t>
            </a:r>
          </a:p>
          <a:p>
            <a:pPr marL="0" marR="0" lvl="0" indent="0" rtl="0">
              <a:spcBef>
                <a:spcPts val="0"/>
              </a:spcBef>
              <a:buSzPct val="25000"/>
              <a:buNone/>
            </a:pPr>
            <a:r>
              <a:rPr lang="ru-RU" sz="36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Инструменты</a:t>
            </a:r>
          </a:p>
        </p:txBody>
      </p:sp>
      <p:sp>
        <p:nvSpPr>
          <p:cNvPr id="883" name="Shape 883"/>
          <p:cNvSpPr txBox="1">
            <a:spLocks noGrp="1"/>
          </p:cNvSpPr>
          <p:nvPr>
            <p:ph type="body" idx="1"/>
          </p:nvPr>
        </p:nvSpPr>
        <p:spPr>
          <a:xfrm>
            <a:off x="0" y="1484784"/>
            <a:ext cx="9144000" cy="4752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3050" marR="0" lvl="0" indent="-273050" algn="l" rtl="0"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ru-RU" sz="26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PRAAT</a:t>
            </a: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rgbClr val="0BD0D9"/>
              </a:buClr>
              <a:buSzPct val="25000"/>
              <a:buFont typeface="Noto Sans Symbols"/>
              <a:buNone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ru-RU" sz="1800" b="0" i="0" u="sng" strike="noStrike" cap="none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http://web.stanford.edu/dept/linguistics/corpora/material/PRAAT_workshop_manual_v421.pdf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2" name="Дата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BCA56D5-475B-4E0D-87BC-958C30A76578}" type="datetime1">
              <a:rPr lang="en-US" smtClean="0"/>
              <a:t>11/25/2019</a:t>
            </a:fld>
            <a:endParaRPr lang="en-US"/>
          </a:p>
        </p:txBody>
      </p:sp>
      <p:sp>
        <p:nvSpPr>
          <p:cNvPr id="882" name="Shape 88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</a:t>
            </a:fld>
            <a:endParaRPr lang="ru-RU" sz="1200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84" name="Shape 88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9012" y="2564903"/>
            <a:ext cx="8277786" cy="3397874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hape 761"/>
          <p:cNvSpPr txBox="1">
            <a:spLocks noGrp="1"/>
          </p:cNvSpPr>
          <p:nvPr>
            <p:ph type="title"/>
          </p:nvPr>
        </p:nvSpPr>
        <p:spPr>
          <a:xfrm>
            <a:off x="1873665" y="152304"/>
            <a:ext cx="6698835" cy="6697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-RU" dirty="0"/>
              <a:t>К</a:t>
            </a:r>
            <a:r>
              <a:rPr lang="ru-RU" b="0" i="0" u="none" strike="noStrike" cap="none" dirty="0" smtClean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омпьютерная </a:t>
            </a:r>
            <a:r>
              <a:rPr lang="ru-RU" b="0" i="0" u="none" strike="noStrike" cap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лингвистика</a:t>
            </a:r>
          </a:p>
        </p:txBody>
      </p:sp>
      <p:sp>
        <p:nvSpPr>
          <p:cNvPr id="762" name="Shape 76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3050" marR="0" lvl="0" indent="-273050" algn="l" rtl="0">
              <a:spcBef>
                <a:spcPts val="0"/>
              </a:spcBef>
              <a:spcAft>
                <a:spcPts val="0"/>
              </a:spcAft>
              <a:buClrTx/>
              <a:buSzPct val="95000"/>
              <a:buFont typeface="Noto Sans Symbols"/>
              <a:buChar char="●"/>
            </a:pPr>
            <a:r>
              <a:rPr lang="ru-RU" sz="2600" b="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исторически 3 </a:t>
            </a:r>
            <a:r>
              <a:rPr lang="ru-RU" sz="26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разных </a:t>
            </a:r>
            <a:r>
              <a:rPr lang="ru-RU" sz="2600" dirty="0" smtClean="0"/>
              <a:t>понимания термина</a:t>
            </a:r>
            <a:r>
              <a:rPr lang="ru-RU" sz="2600" b="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26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«компьютерная лингвистика»:</a:t>
            </a:r>
          </a:p>
          <a:p>
            <a:pPr marL="639763" marR="0" lvl="1" indent="-246062" algn="l" rtl="0">
              <a:spcBef>
                <a:spcPts val="480"/>
              </a:spcBef>
              <a:spcAft>
                <a:spcPts val="0"/>
              </a:spcAft>
              <a:buClrTx/>
              <a:buSzPct val="85000"/>
              <a:buFont typeface="Noto Sans Symbols"/>
              <a:buChar char="●"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инструментарий для обработки лингвистических данных</a:t>
            </a:r>
          </a:p>
          <a:p>
            <a:pPr marL="639763" marR="0" lvl="1" indent="-246062" algn="l" rtl="0">
              <a:spcBef>
                <a:spcPts val="480"/>
              </a:spcBef>
              <a:spcAft>
                <a:spcPts val="0"/>
              </a:spcAft>
              <a:buClrTx/>
              <a:buSzPct val="85000"/>
              <a:buFont typeface="Noto Sans Symbols"/>
              <a:buChar char="●"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формальные модели (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Computational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linguistics</a:t>
            </a:r>
            <a:r>
              <a:rPr lang="ru-RU" sz="2400" b="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 </a:t>
            </a:r>
            <a:r>
              <a:rPr lang="ru-RU" sz="2400" b="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вычислительная лингвистика;</a:t>
            </a:r>
            <a:endParaRPr lang="ru-RU" sz="24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39763" marR="0" lvl="1" indent="-246062" algn="l" rtl="0">
              <a:spcBef>
                <a:spcPts val="480"/>
              </a:spcBef>
              <a:spcAft>
                <a:spcPts val="0"/>
              </a:spcAft>
              <a:buClrTx/>
              <a:buSzPct val="85000"/>
              <a:buFont typeface="Noto Sans Symbols"/>
              <a:buChar char="●"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современная автоматическая обработка естественного языка (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Natural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Language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Processing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A1A2414-2750-4EAE-9A3B-4D4751C16D21}" type="datetime1">
              <a:rPr lang="en-US" smtClean="0">
                <a:solidFill>
                  <a:schemeClr val="tx1"/>
                </a:solidFill>
              </a:rPr>
              <a:t>11/25/2019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lang="ru-RU" sz="1200" b="0" i="0" u="none" strike="noStrike" cap="none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Shape 889"/>
          <p:cNvSpPr txBox="1"/>
          <p:nvPr/>
        </p:nvSpPr>
        <p:spPr>
          <a:xfrm>
            <a:off x="1470660" y="380983"/>
            <a:ext cx="7216140" cy="778043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rtl="0">
              <a:spcBef>
                <a:spcPts val="0"/>
              </a:spcBef>
              <a:buSzPct val="25000"/>
              <a:buNone/>
            </a:pPr>
            <a:r>
              <a:rPr lang="ru-RU" sz="36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Компьютерная лингвистика 1 </a:t>
            </a:r>
          </a:p>
          <a:p>
            <a:pPr marL="0" marR="0" lvl="0" indent="0" rtl="0">
              <a:spcBef>
                <a:spcPts val="0"/>
              </a:spcBef>
              <a:buSzPct val="25000"/>
              <a:buNone/>
            </a:pPr>
            <a:r>
              <a:rPr lang="ru-RU" sz="36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Инструменты</a:t>
            </a:r>
          </a:p>
        </p:txBody>
      </p:sp>
      <p:sp>
        <p:nvSpPr>
          <p:cNvPr id="890" name="Shape 890"/>
          <p:cNvSpPr/>
          <p:nvPr/>
        </p:nvSpPr>
        <p:spPr>
          <a:xfrm>
            <a:off x="1643063" y="6072187"/>
            <a:ext cx="3286124" cy="369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ru-RU" sz="1800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http://fieldworks.sil.org/</a:t>
            </a:r>
            <a:r>
              <a:rPr lang="ru-RU" sz="1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id="893" name="Shape 89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3050" marR="0" lvl="0" indent="-273050" algn="l" rtl="0"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ru-RU" sz="2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PRAAT</a:t>
            </a:r>
          </a:p>
        </p:txBody>
      </p:sp>
      <p:sp>
        <p:nvSpPr>
          <p:cNvPr id="2" name="Дата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092C02D-8AA3-4BFF-91C0-C3045E7970C4}" type="datetime1">
              <a:rPr lang="en-US" smtClean="0"/>
              <a:t>11/25/2019</a:t>
            </a:fld>
            <a:endParaRPr lang="en-US"/>
          </a:p>
        </p:txBody>
      </p:sp>
      <p:sp>
        <p:nvSpPr>
          <p:cNvPr id="892" name="Shape 89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fld>
            <a:endParaRPr lang="ru-RU" sz="1200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94" name="Shape 894" descr="Spectrogram - motángo mwa basodá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35696" y="2551921"/>
            <a:ext cx="5785927" cy="3336551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Shape 899"/>
          <p:cNvSpPr txBox="1"/>
          <p:nvPr/>
        </p:nvSpPr>
        <p:spPr>
          <a:xfrm>
            <a:off x="1539240" y="1"/>
            <a:ext cx="7528560" cy="10857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rtl="0">
              <a:spcBef>
                <a:spcPts val="0"/>
              </a:spcBef>
              <a:buSzPct val="25000"/>
              <a:buNone/>
            </a:pPr>
            <a:r>
              <a:rPr lang="ru-RU" sz="36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Компьютерная лингвистика 1 </a:t>
            </a:r>
          </a:p>
          <a:p>
            <a:pPr marL="0" marR="0" lvl="0" indent="0" rtl="0">
              <a:spcBef>
                <a:spcPts val="0"/>
              </a:spcBef>
              <a:buSzPct val="25000"/>
              <a:buNone/>
            </a:pPr>
            <a:r>
              <a:rPr lang="ru-RU" sz="36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Инструменты</a:t>
            </a:r>
          </a:p>
        </p:txBody>
      </p:sp>
      <p:sp>
        <p:nvSpPr>
          <p:cNvPr id="902" name="Shape 90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3050" marR="0" lvl="0" indent="-273050" algn="l" rtl="0"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ru-RU" sz="2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PRAAT</a:t>
            </a:r>
          </a:p>
        </p:txBody>
      </p:sp>
      <p:sp>
        <p:nvSpPr>
          <p:cNvPr id="2" name="Дата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5D4DBFC-4E3F-498F-B20F-E0C42A401115}" type="datetime1">
              <a:rPr lang="en-US" smtClean="0"/>
              <a:t>11/25/2019</a:t>
            </a:fld>
            <a:endParaRPr lang="en-US"/>
          </a:p>
        </p:txBody>
      </p:sp>
      <p:sp>
        <p:nvSpPr>
          <p:cNvPr id="901" name="Shape 90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31</a:t>
            </a:fld>
            <a:endParaRPr lang="ru-RU" sz="1200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03" name="Shape 903" descr="http://www.wycliffe.org.hk/News/373/speech_analyzer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24600" y="1490204"/>
            <a:ext cx="6463161" cy="4579057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 txBox="1"/>
          <p:nvPr/>
        </p:nvSpPr>
        <p:spPr>
          <a:xfrm>
            <a:off x="1640793" y="123525"/>
            <a:ext cx="7247573" cy="98108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rtl="0">
              <a:spcBef>
                <a:spcPts val="0"/>
              </a:spcBef>
              <a:buSzPct val="25000"/>
              <a:buNone/>
            </a:pPr>
            <a:r>
              <a:rPr lang="ru-RU" sz="36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Компьютерная лингвистика 1 </a:t>
            </a:r>
          </a:p>
          <a:p>
            <a:pPr marL="0" marR="0" lvl="0" indent="0" rtl="0">
              <a:spcBef>
                <a:spcPts val="0"/>
              </a:spcBef>
              <a:buSzPct val="25000"/>
              <a:buNone/>
            </a:pPr>
            <a:r>
              <a:rPr lang="ru-RU" sz="3600" dirty="0" smtClean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Инструменты</a:t>
            </a:r>
            <a:endParaRPr lang="ru-RU" sz="36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1" name="Shape 9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3050" marR="0" lvl="0" indent="-273050" algn="l" rtl="0"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ru-RU" sz="2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PRAAT</a:t>
            </a:r>
          </a:p>
        </p:txBody>
      </p:sp>
      <p:sp>
        <p:nvSpPr>
          <p:cNvPr id="2" name="Дата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387BE75-FEF1-4E37-9AB3-91BACD6F46FA}" type="datetime1">
              <a:rPr lang="en-US" smtClean="0"/>
              <a:t>11/25/2019</a:t>
            </a:fld>
            <a:endParaRPr lang="en-US"/>
          </a:p>
        </p:txBody>
      </p:sp>
      <p:sp>
        <p:nvSpPr>
          <p:cNvPr id="910" name="Shape 91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32</a:t>
            </a:fld>
            <a:endParaRPr lang="ru-RU" sz="1200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12" name="Shape 9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60019" y="1935163"/>
            <a:ext cx="4464781" cy="3435362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Shape 913" descr="https://encrypted-tbn3.gstatic.com/images?q=tbn:ANd9GcQXshDpnT0RgLlcNCaoEVoOcKxFq57ZLLSX20mq7Zxf6eTG-NZ9lA"/>
          <p:cNvSpPr/>
          <p:nvPr/>
        </p:nvSpPr>
        <p:spPr>
          <a:xfrm>
            <a:off x="63500" y="-136525"/>
            <a:ext cx="3047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14" name="Shape 9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87624" y="4095135"/>
            <a:ext cx="3787922" cy="1998160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" name="Shape 9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6211" y="1434701"/>
            <a:ext cx="7108509" cy="43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Shape 919"/>
          <p:cNvSpPr txBox="1"/>
          <p:nvPr/>
        </p:nvSpPr>
        <p:spPr>
          <a:xfrm>
            <a:off x="1508760" y="114301"/>
            <a:ext cx="7635240" cy="105156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rtl="0">
              <a:spcBef>
                <a:spcPts val="0"/>
              </a:spcBef>
              <a:buSzPct val="25000"/>
              <a:buNone/>
            </a:pPr>
            <a:r>
              <a:rPr lang="ru-RU" sz="36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Компьютерная лингвистика 1 </a:t>
            </a:r>
          </a:p>
          <a:p>
            <a:pPr marL="0" marR="0" lvl="0" indent="0" rtl="0">
              <a:spcBef>
                <a:spcPts val="0"/>
              </a:spcBef>
              <a:buSzPct val="25000"/>
              <a:buNone/>
            </a:pPr>
            <a:r>
              <a:rPr lang="ru-RU" sz="36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Инструменты</a:t>
            </a:r>
          </a:p>
        </p:txBody>
      </p:sp>
      <p:sp>
        <p:nvSpPr>
          <p:cNvPr id="920" name="Shape 920"/>
          <p:cNvSpPr/>
          <p:nvPr/>
        </p:nvSpPr>
        <p:spPr>
          <a:xfrm>
            <a:off x="1746883" y="5836998"/>
            <a:ext cx="3286124" cy="369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ru-RU" sz="1800" b="1" u="sng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http://fieldworks.sil.org/</a:t>
            </a:r>
            <a:r>
              <a:rPr lang="ru-RU" sz="18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id="2" name="Дата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37BC0E1-8404-4B3D-8A88-10BCB99670D9}" type="datetime1">
              <a:rPr lang="en-US" smtClean="0"/>
              <a:t>11/25/2019</a:t>
            </a:fld>
            <a:endParaRPr lang="en-US"/>
          </a:p>
        </p:txBody>
      </p:sp>
      <p:sp>
        <p:nvSpPr>
          <p:cNvPr id="922" name="Shape 9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33</a:t>
            </a:fld>
            <a:endParaRPr lang="ru-RU" sz="1200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Shape 928"/>
          <p:cNvSpPr txBox="1">
            <a:spLocks noGrp="1"/>
          </p:cNvSpPr>
          <p:nvPr>
            <p:ph type="title"/>
          </p:nvPr>
        </p:nvSpPr>
        <p:spPr>
          <a:xfrm>
            <a:off x="1524000" y="116631"/>
            <a:ext cx="7228582" cy="90871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-RU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Компьютерная лингвистика 1 </a:t>
            </a:r>
            <a:br>
              <a:rPr lang="ru-RU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Ресурсы и инструменты</a:t>
            </a:r>
          </a:p>
        </p:txBody>
      </p:sp>
      <p:sp>
        <p:nvSpPr>
          <p:cNvPr id="929" name="Shape 929"/>
          <p:cNvSpPr txBox="1">
            <a:spLocks noGrp="1"/>
          </p:cNvSpPr>
          <p:nvPr>
            <p:ph type="body" idx="1"/>
          </p:nvPr>
        </p:nvSpPr>
        <p:spPr>
          <a:xfrm>
            <a:off x="102408" y="1412480"/>
            <a:ext cx="9000999" cy="557668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3050" marR="0" lvl="0" indent="-273050" algn="l" rtl="0"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ct val="25000"/>
              <a:buFont typeface="Noto Sans Symbols"/>
              <a:buNone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Документация языка:</a:t>
            </a:r>
          </a:p>
          <a:p>
            <a:pPr marL="273050" marR="0" lvl="0" indent="-273050" algn="l" rtl="0">
              <a:spcBef>
                <a:spcPts val="4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Текст:</a:t>
            </a:r>
          </a:p>
          <a:p>
            <a:pPr marL="639763" marR="0" lvl="1" indent="-246062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невозможно восстановить грамматическую информацию о языке, если есть только текст и его перевод </a:t>
            </a:r>
          </a:p>
          <a:p>
            <a:pPr marL="273050" marR="0" lvl="0" indent="-273050" algn="l" rtl="0">
              <a:spcBef>
                <a:spcPts val="400"/>
              </a:spcBef>
              <a:spcAft>
                <a:spcPts val="0"/>
              </a:spcAft>
              <a:buClr>
                <a:srgbClr val="0BD0D9"/>
              </a:buClr>
              <a:buSzPct val="25000"/>
              <a:buFont typeface="Noto Sans Symbols"/>
              <a:buNone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Словарь: </a:t>
            </a:r>
          </a:p>
          <a:p>
            <a:pPr marL="639763" marR="0" lvl="1" indent="-246062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подстрочные переводы одного и того же слова в тексте должны совпадать</a:t>
            </a:r>
          </a:p>
          <a:p>
            <a:pPr marL="639763" marR="0" lvl="1" indent="-246062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каждого слова необходима информация о разных основах</a:t>
            </a:r>
          </a:p>
          <a:p>
            <a:pPr marL="639763" marR="0" lvl="1" indent="-246062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один и тот же грамматический показатель должен кодироваться одинаково  </a:t>
            </a:r>
          </a:p>
          <a:p>
            <a:pPr marL="273050" marR="0" lvl="0" indent="-273050" algn="l" rtl="0">
              <a:spcBef>
                <a:spcPts val="400"/>
              </a:spcBef>
              <a:spcAft>
                <a:spcPts val="0"/>
              </a:spcAft>
              <a:buClr>
                <a:srgbClr val="0BD0D9"/>
              </a:buClr>
              <a:buSzPct val="25000"/>
              <a:buFont typeface="Noto Sans Symbols"/>
              <a:buNone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Грамматика:</a:t>
            </a:r>
          </a:p>
          <a:p>
            <a:pPr marL="639763" marR="0" lvl="1" indent="-246062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хотелось бы, чтобы можно было использовать информацию о регулярных правилах образования словоформ</a:t>
            </a:r>
          </a:p>
          <a:p>
            <a:pPr marL="273050" marR="0" lvl="0" indent="-273050" algn="l" rtl="0">
              <a:spcBef>
                <a:spcPts val="400"/>
              </a:spcBef>
              <a:spcAft>
                <a:spcPts val="0"/>
              </a:spcAft>
              <a:buClr>
                <a:srgbClr val="0BD0D9"/>
              </a:buClr>
              <a:buSzPct val="25000"/>
              <a:buFont typeface="Noto Sans Symbols"/>
              <a:buNone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Социолингвистическая информация</a:t>
            </a:r>
          </a:p>
          <a:p>
            <a:pPr marL="273050" marR="0" lvl="0" indent="-273050" algn="l" rtl="0">
              <a:spcBef>
                <a:spcPts val="400"/>
              </a:spcBef>
              <a:spcAft>
                <a:spcPts val="0"/>
              </a:spcAft>
              <a:buClr>
                <a:srgbClr val="0BD0D9"/>
              </a:buClr>
              <a:buSzPct val="25000"/>
              <a:buFont typeface="Noto Sans Symbols"/>
              <a:buNone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Поиск:</a:t>
            </a:r>
          </a:p>
          <a:p>
            <a:pPr marL="639763" marR="0" lvl="1" indent="-246062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хотелось бы, чтобы можно было искать все слова в одной и той же грамматической форме, все примеры одного слова и т.п.</a:t>
            </a:r>
          </a:p>
          <a:p>
            <a:pPr marL="273050" marR="0" lvl="0" indent="-273050" algn="l" rtl="0">
              <a:spcBef>
                <a:spcPts val="440"/>
              </a:spcBef>
              <a:spcAft>
                <a:spcPts val="0"/>
              </a:spcAft>
              <a:buClr>
                <a:srgbClr val="0BD0D9"/>
              </a:buClr>
              <a:buSzPct val="25000"/>
              <a:buFont typeface="Noto Sans Symbols"/>
              <a:buNone/>
            </a:pPr>
            <a:endParaRPr sz="2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Дата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4256016-074F-467A-A517-899EE27A99DA}" type="datetime1">
              <a:rPr lang="en-US" smtClean="0"/>
              <a:t>11/25/2019</a:t>
            </a:fld>
            <a:endParaRPr lang="en-US"/>
          </a:p>
        </p:txBody>
      </p:sp>
      <p:sp>
        <p:nvSpPr>
          <p:cNvPr id="931" name="Shape 931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34</a:t>
            </a:fld>
            <a:endParaRPr lang="ru-RU" sz="1200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hape 938"/>
          <p:cNvSpPr txBox="1"/>
          <p:nvPr/>
        </p:nvSpPr>
        <p:spPr>
          <a:xfrm>
            <a:off x="357187" y="0"/>
            <a:ext cx="8501061" cy="857425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ru-RU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Компьютерная лингвистика 1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ru-RU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Инструменты</a:t>
            </a:r>
          </a:p>
        </p:txBody>
      </p:sp>
      <p:sp>
        <p:nvSpPr>
          <p:cNvPr id="941" name="Shape 941"/>
          <p:cNvSpPr txBox="1">
            <a:spLocks noGrp="1"/>
          </p:cNvSpPr>
          <p:nvPr>
            <p:ph type="body" idx="1"/>
          </p:nvPr>
        </p:nvSpPr>
        <p:spPr>
          <a:xfrm>
            <a:off x="197753" y="1296461"/>
            <a:ext cx="8229600" cy="43894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3050" marR="0" lvl="0" indent="-273050" algn="l" rtl="0"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ru-RU" sz="2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ELAN</a:t>
            </a:r>
          </a:p>
        </p:txBody>
      </p:sp>
      <p:sp>
        <p:nvSpPr>
          <p:cNvPr id="2" name="Дата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E26C5F6-0BAF-49AA-9F1E-629C9B84C397}" type="datetime1">
              <a:rPr lang="en-US" smtClean="0"/>
              <a:t>11/25/2019</a:t>
            </a:fld>
            <a:endParaRPr lang="en-US"/>
          </a:p>
        </p:txBody>
      </p:sp>
      <p:sp>
        <p:nvSpPr>
          <p:cNvPr id="940" name="Shape 94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35</a:t>
            </a:fld>
            <a:endParaRPr lang="ru-RU" sz="1200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2" name="Shape 942" descr="elan_1.png"/>
          <p:cNvSpPr/>
          <p:nvPr/>
        </p:nvSpPr>
        <p:spPr>
          <a:xfrm>
            <a:off x="63500" y="-136525"/>
            <a:ext cx="3047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43" name="Shape 9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3608" y="1819883"/>
            <a:ext cx="6480719" cy="4305050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Shape 948"/>
          <p:cNvSpPr txBox="1"/>
          <p:nvPr/>
        </p:nvSpPr>
        <p:spPr>
          <a:xfrm>
            <a:off x="357187" y="1"/>
            <a:ext cx="8501061" cy="117348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ru-RU" sz="36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Компьютерная лингвистика 1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ru-RU" sz="36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Инструменты</a:t>
            </a:r>
          </a:p>
        </p:txBody>
      </p:sp>
      <p:sp>
        <p:nvSpPr>
          <p:cNvPr id="951" name="Shape 951"/>
          <p:cNvSpPr txBox="1">
            <a:spLocks noGrp="1"/>
          </p:cNvSpPr>
          <p:nvPr>
            <p:ph type="body" idx="1"/>
          </p:nvPr>
        </p:nvSpPr>
        <p:spPr>
          <a:xfrm>
            <a:off x="102408" y="1432792"/>
            <a:ext cx="8229600" cy="43894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3050" marR="0" lvl="0" indent="-273050" algn="l" rtl="0"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ru-RU" sz="26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ELAN</a:t>
            </a:r>
          </a:p>
        </p:txBody>
      </p:sp>
      <p:sp>
        <p:nvSpPr>
          <p:cNvPr id="2" name="Дата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9021ADF-6CFE-4D02-8266-D74911CC8CDC}" type="datetime1">
              <a:rPr lang="en-US" smtClean="0"/>
              <a:t>11/25/2019</a:t>
            </a:fld>
            <a:endParaRPr lang="en-US"/>
          </a:p>
        </p:txBody>
      </p:sp>
      <p:sp>
        <p:nvSpPr>
          <p:cNvPr id="950" name="Shape 95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36</a:t>
            </a:fld>
            <a:endParaRPr lang="ru-RU" sz="1200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2" name="Shape 952" descr="elan_1.png"/>
          <p:cNvSpPr/>
          <p:nvPr/>
        </p:nvSpPr>
        <p:spPr>
          <a:xfrm>
            <a:off x="63500" y="-136525"/>
            <a:ext cx="3047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53" name="Shape 9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71476" y="1508591"/>
            <a:ext cx="2806615" cy="1782387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Shape 954"/>
          <p:cNvSpPr/>
          <p:nvPr/>
        </p:nvSpPr>
        <p:spPr>
          <a:xfrm>
            <a:off x="457200" y="3383003"/>
            <a:ext cx="8429258" cy="30162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❑"/>
            </a:pPr>
            <a:r>
              <a:rPr lang="ru-RU" sz="2000" dirty="0" smtClean="0"/>
              <a:t>синхронизация аннотации со звуком и видеорядом</a:t>
            </a:r>
            <a:endParaRPr lang="ru-RU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❑"/>
            </a:pPr>
            <a:r>
              <a:rPr lang="ru-RU" sz="2000" dirty="0" smtClean="0"/>
              <a:t>Возможность совмещения транскрипции с визуализацией параметров различных звукового ряда (спектрограммой…)</a:t>
            </a:r>
            <a:endParaRPr lang="ru-RU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❑"/>
            </a:pPr>
            <a:r>
              <a:rPr lang="ru-RU" sz="2000" dirty="0"/>
              <a:t>м</a:t>
            </a:r>
            <a:r>
              <a:rPr lang="ru-RU" sz="2000" dirty="0" smtClean="0"/>
              <a:t>ногоуровневая аннотация</a:t>
            </a:r>
            <a:endParaRPr lang="ru-RU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❑"/>
            </a:pPr>
            <a:r>
              <a:rPr lang="ru-RU" sz="2000" dirty="0"/>
              <a:t>в</a:t>
            </a:r>
            <a:r>
              <a:rPr lang="ru-RU" sz="20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озможность добавлять уровни аннотации пользователем</a:t>
            </a:r>
            <a:endParaRPr lang="ru-RU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❑"/>
            </a:pPr>
            <a:r>
              <a:rPr lang="ru-RU" sz="2000" dirty="0"/>
              <a:t>в</a:t>
            </a:r>
            <a:r>
              <a:rPr lang="ru-RU" sz="2000" dirty="0" smtClean="0"/>
              <a:t>озможность выгрузки в формате, доступном для автоматической обработки разных уровней</a:t>
            </a:r>
            <a:endParaRPr lang="ru-RU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❑"/>
            </a:pPr>
            <a:r>
              <a:rPr lang="ru-RU" sz="20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возможности поиска</a:t>
            </a:r>
            <a:endParaRPr lang="ru-RU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959"/>
          <p:cNvSpPr txBox="1">
            <a:spLocks noGrp="1"/>
          </p:cNvSpPr>
          <p:nvPr>
            <p:ph type="title"/>
          </p:nvPr>
        </p:nvSpPr>
        <p:spPr>
          <a:xfrm>
            <a:off x="1539240" y="82843"/>
            <a:ext cx="7604760" cy="90871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-RU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Компьютерная лингвистика 1 </a:t>
            </a:r>
            <a:br>
              <a:rPr lang="ru-RU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b="0" i="0" u="none" strike="noStrike" cap="none" dirty="0" smtClean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Инструменты для разметки корпусов</a:t>
            </a:r>
            <a:endParaRPr lang="ru-RU" b="0" i="0" u="none" strike="noStrike" cap="none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0" name="Shape 960"/>
          <p:cNvSpPr txBox="1">
            <a:spLocks noGrp="1"/>
          </p:cNvSpPr>
          <p:nvPr>
            <p:ph type="body" idx="1"/>
          </p:nvPr>
        </p:nvSpPr>
        <p:spPr>
          <a:xfrm>
            <a:off x="102408" y="1420100"/>
            <a:ext cx="9000999" cy="557668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-273050">
              <a:spcBef>
                <a:spcPts val="0"/>
              </a:spcBef>
              <a:buClr>
                <a:srgbClr val="0BD0D9"/>
              </a:buClr>
              <a:buSzPct val="25000"/>
              <a:buNone/>
            </a:pPr>
            <a:r>
              <a:rPr lang="ru-RU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Разметка </a:t>
            </a:r>
            <a:r>
              <a:rPr lang="ru-RU" sz="2200" b="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корпуса</a:t>
            </a:r>
            <a:r>
              <a:rPr lang="en-US" sz="2200" dirty="0"/>
              <a:t> </a:t>
            </a:r>
            <a:endParaRPr lang="en-US" sz="2200" dirty="0" smtClean="0"/>
          </a:p>
          <a:p>
            <a:pPr lvl="0" indent="-273050">
              <a:spcBef>
                <a:spcPts val="0"/>
              </a:spcBef>
              <a:buClr>
                <a:srgbClr val="0BD0D9"/>
              </a:buClr>
              <a:buSzPct val="25000"/>
              <a:buNone/>
            </a:pPr>
            <a:r>
              <a:rPr lang="en-US" sz="2200" dirty="0" smtClean="0"/>
              <a:t>http</a:t>
            </a:r>
            <a:r>
              <a:rPr lang="en-US" sz="2200" dirty="0"/>
              <a:t>://brat.nlplab.org/examples.html</a:t>
            </a:r>
            <a:endParaRPr lang="ru-RU" sz="2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3050" marR="0" lvl="0" indent="-273050" algn="l" rtl="0">
              <a:spcBef>
                <a:spcPts val="440"/>
              </a:spcBef>
              <a:spcAft>
                <a:spcPts val="0"/>
              </a:spcAft>
              <a:buClr>
                <a:srgbClr val="0BD0D9"/>
              </a:buClr>
              <a:buSzPct val="25000"/>
              <a:buFont typeface="Noto Sans Symbols"/>
              <a:buNone/>
            </a:pPr>
            <a:endParaRPr sz="2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3050" marR="0" lvl="0" indent="-273050" algn="l" rtl="0">
              <a:spcBef>
                <a:spcPts val="440"/>
              </a:spcBef>
              <a:spcAft>
                <a:spcPts val="0"/>
              </a:spcAft>
              <a:buClr>
                <a:srgbClr val="0BD0D9"/>
              </a:buClr>
              <a:buSzPct val="25000"/>
              <a:buFont typeface="Noto Sans Symbols"/>
              <a:buNone/>
            </a:pPr>
            <a:endParaRPr sz="2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Дата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7C75048-F792-4EFF-8314-CDEC39A5BD60}" type="datetime1">
              <a:rPr lang="en-US" smtClean="0"/>
              <a:t>11/25/2019</a:t>
            </a:fld>
            <a:endParaRPr lang="en-US"/>
          </a:p>
        </p:txBody>
      </p:sp>
      <p:sp>
        <p:nvSpPr>
          <p:cNvPr id="962" name="Shape 96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37</a:t>
            </a:fld>
            <a:endParaRPr lang="ru-RU" sz="1200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3" name="Shape 963" descr="http://brat.nlplab.org/img/examples/swedish_talbanken05_train.conll-doc-880-full.png"/>
          <p:cNvSpPr/>
          <p:nvPr/>
        </p:nvSpPr>
        <p:spPr>
          <a:xfrm>
            <a:off x="63500" y="-136525"/>
            <a:ext cx="3047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64" name="Shape 9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5899" y="2277176"/>
            <a:ext cx="8587285" cy="4118761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Shape 969"/>
          <p:cNvSpPr/>
          <p:nvPr/>
        </p:nvSpPr>
        <p:spPr>
          <a:xfrm>
            <a:off x="1614487" y="2226468"/>
            <a:ext cx="5913834" cy="326231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444" y="0"/>
                </a:lnTo>
                <a:lnTo>
                  <a:pt x="444" y="333"/>
                </a:lnTo>
                <a:lnTo>
                  <a:pt x="0" y="333"/>
                </a:lnTo>
                <a:close/>
              </a:path>
            </a:pathLst>
          </a:cu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3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70" name="Shape 9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60898" y="2158603"/>
            <a:ext cx="6401990" cy="32492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1" name="Shape 971"/>
          <p:cNvCxnSpPr/>
          <p:nvPr/>
        </p:nvCxnSpPr>
        <p:spPr>
          <a:xfrm>
            <a:off x="1264444" y="3898107"/>
            <a:ext cx="391716" cy="183355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972" name="Shape 972"/>
          <p:cNvSpPr/>
          <p:nvPr/>
        </p:nvSpPr>
        <p:spPr>
          <a:xfrm>
            <a:off x="5179219" y="4238625"/>
            <a:ext cx="163116" cy="1081088"/>
          </a:xfrm>
          <a:prstGeom prst="rightBrace">
            <a:avLst>
              <a:gd name="adj1" fmla="val 55231"/>
              <a:gd name="adj2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3" name="Shape 973"/>
          <p:cNvGrpSpPr/>
          <p:nvPr/>
        </p:nvGrpSpPr>
        <p:grpSpPr>
          <a:xfrm>
            <a:off x="2102644" y="1525191"/>
            <a:ext cx="1876425" cy="1040605"/>
            <a:chOff x="2692399" y="714979"/>
            <a:chExt cx="2501900" cy="1388460"/>
          </a:xfrm>
        </p:grpSpPr>
        <p:cxnSp>
          <p:nvCxnSpPr>
            <p:cNvPr id="974" name="Shape 974"/>
            <p:cNvCxnSpPr/>
            <p:nvPr/>
          </p:nvCxnSpPr>
          <p:spPr>
            <a:xfrm flipH="1">
              <a:off x="3992562" y="1191332"/>
              <a:ext cx="298010" cy="912106"/>
            </a:xfrm>
            <a:prstGeom prst="straightConnector1">
              <a:avLst/>
            </a:prstGeom>
            <a:noFill/>
            <a:ln w="38100" cap="flat" cmpd="sng">
              <a:solidFill>
                <a:srgbClr val="FF5050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975" name="Shape 975"/>
            <p:cNvCxnSpPr/>
            <p:nvPr/>
          </p:nvCxnSpPr>
          <p:spPr>
            <a:xfrm>
              <a:off x="4290573" y="1212358"/>
              <a:ext cx="305538" cy="868306"/>
            </a:xfrm>
            <a:prstGeom prst="straightConnector1">
              <a:avLst/>
            </a:prstGeom>
            <a:noFill/>
            <a:ln w="38100" cap="flat" cmpd="sng">
              <a:solidFill>
                <a:srgbClr val="FF5050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976" name="Shape 976"/>
            <p:cNvSpPr/>
            <p:nvPr/>
          </p:nvSpPr>
          <p:spPr>
            <a:xfrm>
              <a:off x="2692399" y="714979"/>
              <a:ext cx="2501900" cy="528554"/>
            </a:xfrm>
            <a:prstGeom prst="rect">
              <a:avLst/>
            </a:prstGeom>
            <a:noFill/>
            <a:ln w="38100" cap="flat" cmpd="sng">
              <a:solidFill>
                <a:srgbClr val="FF505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4000"/>
                </a:lnSpc>
                <a:spcBef>
                  <a:spcPts val="0"/>
                </a:spcBef>
                <a:buSzPct val="25000"/>
                <a:buNone/>
              </a:pPr>
              <a:r>
                <a:rPr lang="ru-RU" sz="21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Group head(s)</a:t>
              </a:r>
            </a:p>
          </p:txBody>
        </p:sp>
      </p:grpSp>
      <p:sp>
        <p:nvSpPr>
          <p:cNvPr id="977" name="Shape 977"/>
          <p:cNvSpPr/>
          <p:nvPr/>
        </p:nvSpPr>
        <p:spPr>
          <a:xfrm>
            <a:off x="5407819" y="4605337"/>
            <a:ext cx="862736" cy="383181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r>
              <a:rPr lang="ru-RU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Chain</a:t>
            </a:r>
            <a:r>
              <a:rPr lang="ru-RU" sz="2100">
                <a:solidFill>
                  <a:srgbClr val="009DD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grpSp>
        <p:nvGrpSpPr>
          <p:cNvPr id="978" name="Shape 978"/>
          <p:cNvGrpSpPr/>
          <p:nvPr/>
        </p:nvGrpSpPr>
        <p:grpSpPr>
          <a:xfrm>
            <a:off x="178593" y="1510903"/>
            <a:ext cx="2007394" cy="1016793"/>
            <a:chOff x="595312" y="568325"/>
            <a:chExt cx="2168525" cy="1865781"/>
          </a:xfrm>
        </p:grpSpPr>
        <p:sp>
          <p:nvSpPr>
            <p:cNvPr id="979" name="Shape 979"/>
            <p:cNvSpPr/>
            <p:nvPr/>
          </p:nvSpPr>
          <p:spPr>
            <a:xfrm>
              <a:off x="1925638" y="568325"/>
              <a:ext cx="838199" cy="3460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444" y="0"/>
                  </a:lnTo>
                  <a:lnTo>
                    <a:pt x="444" y="333"/>
                  </a:lnTo>
                  <a:lnTo>
                    <a:pt x="0" y="33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lIns="67500" tIns="33750" rIns="67500" bIns="337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980" name="Shape 980"/>
            <p:cNvCxnSpPr/>
            <p:nvPr/>
          </p:nvCxnSpPr>
          <p:spPr>
            <a:xfrm>
              <a:off x="2232025" y="1337770"/>
              <a:ext cx="406399" cy="1096337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981" name="Shape 981"/>
            <p:cNvSpPr/>
            <p:nvPr/>
          </p:nvSpPr>
          <p:spPr>
            <a:xfrm>
              <a:off x="595312" y="669045"/>
              <a:ext cx="1773236" cy="726892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4000"/>
                </a:lnSpc>
                <a:spcBef>
                  <a:spcPts val="0"/>
                </a:spcBef>
                <a:buClr>
                  <a:srgbClr val="000000"/>
                </a:buClr>
                <a:buSzPct val="25000"/>
                <a:buFont typeface="Times New Roman"/>
                <a:buNone/>
              </a:pPr>
              <a:r>
                <a:rPr lang="ru-RU" sz="21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NP Attributes</a:t>
              </a:r>
            </a:p>
          </p:txBody>
        </p:sp>
      </p:grpSp>
      <p:grpSp>
        <p:nvGrpSpPr>
          <p:cNvPr id="982" name="Shape 982"/>
          <p:cNvGrpSpPr/>
          <p:nvPr/>
        </p:nvGrpSpPr>
        <p:grpSpPr>
          <a:xfrm>
            <a:off x="259556" y="5337568"/>
            <a:ext cx="2582630" cy="540455"/>
            <a:chOff x="346427" y="5973235"/>
            <a:chExt cx="3443015" cy="721890"/>
          </a:xfrm>
        </p:grpSpPr>
        <p:cxnSp>
          <p:nvCxnSpPr>
            <p:cNvPr id="983" name="Shape 983"/>
            <p:cNvCxnSpPr/>
            <p:nvPr/>
          </p:nvCxnSpPr>
          <p:spPr>
            <a:xfrm rot="10800000" flipH="1">
              <a:off x="1363753" y="5973235"/>
              <a:ext cx="755921" cy="21007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984" name="Shape 984"/>
            <p:cNvSpPr/>
            <p:nvPr/>
          </p:nvSpPr>
          <p:spPr>
            <a:xfrm>
              <a:off x="346427" y="6183307"/>
              <a:ext cx="3443015" cy="511818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buClr>
                  <a:srgbClr val="000000"/>
                </a:buClr>
                <a:buSzPct val="25000"/>
                <a:buFont typeface="Times New Roman"/>
                <a:buNone/>
              </a:pPr>
              <a:r>
                <a:rPr lang="ru-RU" sz="21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NP address in the text</a:t>
              </a:r>
            </a:p>
          </p:txBody>
        </p:sp>
      </p:grpSp>
      <p:sp>
        <p:nvSpPr>
          <p:cNvPr id="985" name="Shape 985"/>
          <p:cNvSpPr/>
          <p:nvPr/>
        </p:nvSpPr>
        <p:spPr>
          <a:xfrm>
            <a:off x="85725" y="3587353"/>
            <a:ext cx="1302543" cy="383181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r>
              <a:rPr lang="ru-RU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Annotator</a:t>
            </a:r>
          </a:p>
        </p:txBody>
      </p:sp>
      <p:grpSp>
        <p:nvGrpSpPr>
          <p:cNvPr id="986" name="Shape 986"/>
          <p:cNvGrpSpPr/>
          <p:nvPr/>
        </p:nvGrpSpPr>
        <p:grpSpPr>
          <a:xfrm>
            <a:off x="3108720" y="5151836"/>
            <a:ext cx="497251" cy="713579"/>
            <a:chOff x="4144760" y="5725978"/>
            <a:chExt cx="662783" cy="951232"/>
          </a:xfrm>
        </p:grpSpPr>
        <p:cxnSp>
          <p:nvCxnSpPr>
            <p:cNvPr id="987" name="Shape 987"/>
            <p:cNvCxnSpPr/>
            <p:nvPr/>
          </p:nvCxnSpPr>
          <p:spPr>
            <a:xfrm rot="10800000">
              <a:off x="4168775" y="5725978"/>
              <a:ext cx="290512" cy="425449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988" name="Shape 988"/>
            <p:cNvSpPr/>
            <p:nvPr/>
          </p:nvSpPr>
          <p:spPr>
            <a:xfrm>
              <a:off x="4144760" y="6149146"/>
              <a:ext cx="662783" cy="528064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4000"/>
                </a:lnSpc>
                <a:spcBef>
                  <a:spcPts val="0"/>
                </a:spcBef>
                <a:buClr>
                  <a:srgbClr val="000000"/>
                </a:buClr>
                <a:buSzPct val="25000"/>
                <a:buFont typeface="Times New Roman"/>
                <a:buNone/>
              </a:pPr>
              <a:r>
                <a:rPr lang="ru-RU" sz="21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NP</a:t>
              </a:r>
            </a:p>
          </p:txBody>
        </p:sp>
      </p:grpSp>
      <p:grpSp>
        <p:nvGrpSpPr>
          <p:cNvPr id="989" name="Shape 989"/>
          <p:cNvGrpSpPr/>
          <p:nvPr/>
        </p:nvGrpSpPr>
        <p:grpSpPr>
          <a:xfrm>
            <a:off x="4090989" y="5319711"/>
            <a:ext cx="1252714" cy="599282"/>
            <a:chOff x="5454348" y="5949951"/>
            <a:chExt cx="1610468" cy="899315"/>
          </a:xfrm>
        </p:grpSpPr>
        <p:cxnSp>
          <p:nvCxnSpPr>
            <p:cNvPr id="990" name="Shape 990"/>
            <p:cNvCxnSpPr/>
            <p:nvPr/>
          </p:nvCxnSpPr>
          <p:spPr>
            <a:xfrm rot="10800000">
              <a:off x="6475412" y="5949951"/>
              <a:ext cx="0" cy="358775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991" name="Shape 991"/>
            <p:cNvSpPr/>
            <p:nvPr/>
          </p:nvSpPr>
          <p:spPr>
            <a:xfrm>
              <a:off x="5454348" y="6254807"/>
              <a:ext cx="1610468" cy="594459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4000"/>
                </a:lnSpc>
                <a:spcBef>
                  <a:spcPts val="0"/>
                </a:spcBef>
                <a:buClr>
                  <a:srgbClr val="000000"/>
                </a:buClr>
                <a:buSzPct val="25000"/>
                <a:buFont typeface="Times New Roman"/>
                <a:buNone/>
              </a:pPr>
              <a:r>
                <a:rPr lang="ru-RU" sz="21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attributes</a:t>
              </a:r>
            </a:p>
          </p:txBody>
        </p:sp>
      </p:grpSp>
      <p:sp>
        <p:nvSpPr>
          <p:cNvPr id="992" name="Shape 992"/>
          <p:cNvSpPr/>
          <p:nvPr/>
        </p:nvSpPr>
        <p:spPr>
          <a:xfrm>
            <a:off x="4163616" y="1533525"/>
            <a:ext cx="869597" cy="396134"/>
          </a:xfrm>
          <a:prstGeom prst="rect">
            <a:avLst/>
          </a:prstGeom>
          <a:noFill/>
          <a:ln w="38100" cap="flat" cmpd="sng">
            <a:solidFill>
              <a:srgbClr val="FF505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r>
              <a:rPr lang="ru-RU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Group</a:t>
            </a:r>
          </a:p>
        </p:txBody>
      </p:sp>
      <p:grpSp>
        <p:nvGrpSpPr>
          <p:cNvPr id="993" name="Shape 993"/>
          <p:cNvGrpSpPr/>
          <p:nvPr/>
        </p:nvGrpSpPr>
        <p:grpSpPr>
          <a:xfrm>
            <a:off x="4711303" y="2750342"/>
            <a:ext cx="4092177" cy="1991053"/>
            <a:chOff x="6281738" y="2524257"/>
            <a:chExt cx="5457029" cy="2654090"/>
          </a:xfrm>
        </p:grpSpPr>
        <p:cxnSp>
          <p:nvCxnSpPr>
            <p:cNvPr id="994" name="Shape 994"/>
            <p:cNvCxnSpPr/>
            <p:nvPr/>
          </p:nvCxnSpPr>
          <p:spPr>
            <a:xfrm rot="10800000">
              <a:off x="6281738" y="2524257"/>
              <a:ext cx="4227422" cy="1774690"/>
            </a:xfrm>
            <a:prstGeom prst="straightConnector1">
              <a:avLst/>
            </a:prstGeom>
            <a:noFill/>
            <a:ln w="38100" cap="flat" cmpd="sng">
              <a:solidFill>
                <a:srgbClr val="FF5050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995" name="Shape 995"/>
            <p:cNvSpPr txBox="1"/>
            <p:nvPr/>
          </p:nvSpPr>
          <p:spPr>
            <a:xfrm>
              <a:off x="9848054" y="4245328"/>
              <a:ext cx="1890712" cy="933019"/>
            </a:xfrm>
            <a:prstGeom prst="rect">
              <a:avLst/>
            </a:prstGeom>
            <a:noFill/>
            <a:ln w="38100" cap="flat" cmpd="sng">
              <a:solidFill>
                <a:srgbClr val="FF505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4000"/>
                </a:lnSpc>
                <a:spcBef>
                  <a:spcPts val="0"/>
                </a:spcBef>
                <a:buClr>
                  <a:srgbClr val="000000"/>
                </a:buClr>
                <a:buSzPct val="25000"/>
                <a:buFont typeface="Times New Roman"/>
                <a:buNone/>
              </a:pPr>
              <a:r>
                <a:rPr lang="ru-RU" sz="21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Chain number</a:t>
              </a:r>
            </a:p>
          </p:txBody>
        </p:sp>
        <p:cxnSp>
          <p:nvCxnSpPr>
            <p:cNvPr id="996" name="Shape 996"/>
            <p:cNvCxnSpPr/>
            <p:nvPr/>
          </p:nvCxnSpPr>
          <p:spPr>
            <a:xfrm rot="10800000">
              <a:off x="10037762" y="3052291"/>
              <a:ext cx="471398" cy="1246657"/>
            </a:xfrm>
            <a:prstGeom prst="straightConnector1">
              <a:avLst/>
            </a:prstGeom>
            <a:noFill/>
            <a:ln w="38100" cap="flat" cmpd="sng">
              <a:solidFill>
                <a:srgbClr val="FF5050"/>
              </a:solidFill>
              <a:prstDash val="solid"/>
              <a:round/>
              <a:headEnd type="none" w="med" len="med"/>
              <a:tailEnd type="triangle" w="lg" len="lg"/>
            </a:ln>
          </p:spPr>
        </p:cxnSp>
      </p:grpSp>
      <p:cxnSp>
        <p:nvCxnSpPr>
          <p:cNvPr id="997" name="Shape 997"/>
          <p:cNvCxnSpPr/>
          <p:nvPr/>
        </p:nvCxnSpPr>
        <p:spPr>
          <a:xfrm flipH="1">
            <a:off x="3374231" y="1872853"/>
            <a:ext cx="945356" cy="869155"/>
          </a:xfrm>
          <a:prstGeom prst="straightConnector1">
            <a:avLst/>
          </a:prstGeom>
          <a:noFill/>
          <a:ln w="38100" cap="flat" cmpd="sng">
            <a:solidFill>
              <a:srgbClr val="FF505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998" name="Shape 998"/>
          <p:cNvSpPr txBox="1">
            <a:spLocks noGrp="1"/>
          </p:cNvSpPr>
          <p:nvPr>
            <p:ph type="title"/>
          </p:nvPr>
        </p:nvSpPr>
        <p:spPr>
          <a:xfrm>
            <a:off x="1526572" y="305334"/>
            <a:ext cx="7468409" cy="755141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-RU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Компьютерная лингвистика 1 </a:t>
            </a:r>
            <a:br>
              <a:rPr lang="ru-RU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b="0" i="0" u="none" strike="noStrike" cap="none" dirty="0" smtClean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Инструменты. Разметка корпусов</a:t>
            </a:r>
            <a:endParaRPr lang="ru-RU" b="0" i="0" u="none" strike="noStrike" cap="none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Дата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BFC05FF-347F-45E6-9A7F-B687949EDD42}" type="datetime1">
              <a:rPr lang="en-US" smtClean="0"/>
              <a:t>11/25/2019</a:t>
            </a:fld>
            <a:endParaRPr lang="en-US"/>
          </a:p>
        </p:txBody>
      </p:sp>
      <p:sp>
        <p:nvSpPr>
          <p:cNvPr id="1000" name="Shape 100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38</a:t>
            </a:fld>
            <a:endParaRPr lang="ru-RU" sz="1200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Shape 1005"/>
          <p:cNvSpPr txBox="1">
            <a:spLocks noGrp="1"/>
          </p:cNvSpPr>
          <p:nvPr>
            <p:ph type="title"/>
          </p:nvPr>
        </p:nvSpPr>
        <p:spPr>
          <a:xfrm>
            <a:off x="1528204" y="364240"/>
            <a:ext cx="7590112" cy="67208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-RU" b="0" i="0" u="none" strike="noStrike" cap="none" dirty="0" smtClean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ru-RU" b="0" i="0" u="none" strike="noStrike" cap="none" dirty="0" smtClean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b="0" i="0" u="none" strike="noStrike" cap="none" dirty="0" smtClean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Компьютерная </a:t>
            </a:r>
            <a:r>
              <a:rPr lang="ru-RU" b="0" i="0" u="none" strike="noStrike" cap="none" dirty="0" err="1" smtClean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лингвстика</a:t>
            </a:r>
            <a:r>
              <a:rPr lang="ru-RU" b="0" i="0" u="none" strike="noStrike" cap="none" dirty="0" smtClean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1.</a:t>
            </a:r>
            <a:r>
              <a:rPr lang="ru-RU" dirty="0"/>
              <a:t/>
            </a:r>
            <a:br>
              <a:rPr lang="ru-RU" dirty="0"/>
            </a:br>
            <a:r>
              <a:rPr lang="ru-RU" b="0" i="0" u="none" strike="noStrike" cap="none" dirty="0" err="1" smtClean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Краудсорсинг</a:t>
            </a:r>
            <a:endParaRPr lang="ru-RU" b="0" i="0" u="none" strike="noStrike" cap="none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06" name="Shape 100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2132857"/>
            <a:ext cx="7619999" cy="371628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Дата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A31626B-58C0-451F-8F50-526986B2136B}" type="datetime1">
              <a:rPr lang="en-US" smtClean="0"/>
              <a:t>11/25/2019</a:t>
            </a:fld>
            <a:endParaRPr lang="en-US"/>
          </a:p>
        </p:txBody>
      </p:sp>
      <p:sp>
        <p:nvSpPr>
          <p:cNvPr id="1008" name="Shape 100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39</a:t>
            </a:fld>
            <a:endParaRPr lang="ru-RU" sz="1200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 txBox="1">
            <a:spLocks noGrp="1"/>
          </p:cNvSpPr>
          <p:nvPr>
            <p:ph type="title"/>
          </p:nvPr>
        </p:nvSpPr>
        <p:spPr>
          <a:xfrm>
            <a:off x="1873665" y="152304"/>
            <a:ext cx="7072215" cy="669775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-RU" sz="3800" b="0" i="0" u="none" strike="noStrike" cap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Компьютерная лингвистика</a:t>
            </a:r>
          </a:p>
        </p:txBody>
      </p:sp>
      <p:sp>
        <p:nvSpPr>
          <p:cNvPr id="774" name="Shape 77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81000" marR="0" lvl="0" indent="-381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95000"/>
              <a:buFont typeface="Arial" panose="020B0604020202020204" pitchFamily="34" charset="0"/>
              <a:buChar char="•"/>
            </a:pPr>
            <a:r>
              <a:rPr lang="ru-RU" sz="2400" b="0" i="0" u="none" strike="noStrike" cap="none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Инструментальная компьютерная лингвистика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br>
              <a:rPr lang="ru-RU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компьютерные технологии для обработки текстов, для представления лингвистических данных </a:t>
            </a:r>
          </a:p>
          <a:p>
            <a:pPr marL="342900" marR="0" lvl="0" indent="-3429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Tx/>
              <a:buSzPct val="25000"/>
              <a:buFont typeface="Arial" panose="020B0604020202020204" pitchFamily="34" charset="0"/>
              <a:buChar char="•"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(корпуса, лингвистические ресурсы,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парсеры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).</a:t>
            </a:r>
          </a:p>
          <a:p>
            <a:pPr marL="381000" marR="0" lvl="0" indent="-3810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Tx/>
              <a:buSzPct val="95000"/>
              <a:buFont typeface="Arial" panose="020B0604020202020204" pitchFamily="34" charset="0"/>
              <a:buChar char="•"/>
            </a:pPr>
            <a:r>
              <a:rPr lang="ru-RU" sz="2400" b="0" i="0" u="none" strike="noStrike" cap="none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Теоретическая компьютерная лингвистика 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(вычислительная лингвистика):</a:t>
            </a:r>
          </a:p>
          <a:p>
            <a:pPr marL="342900" marR="0" lvl="0" indent="-3429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Tx/>
              <a:buSzPct val="25000"/>
              <a:buFont typeface="Arial" panose="020B0604020202020204" pitchFamily="34" charset="0"/>
              <a:buChar char="•"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применение математических (формальных) моделей к описанию естественного языка, моделирование функционирования языка с использованием формального аппарата.</a:t>
            </a:r>
          </a:p>
          <a:p>
            <a:pPr marL="381000" marR="0" lvl="0" indent="-3810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Tx/>
              <a:buSzPct val="95000"/>
              <a:buFont typeface="Arial" panose="020B0604020202020204" pitchFamily="34" charset="0"/>
              <a:buChar char="•"/>
            </a:pPr>
            <a:r>
              <a:rPr lang="ru-RU" sz="2400" b="0" i="0" u="none" strike="noStrike" cap="none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Инженерная компьютерная </a:t>
            </a:r>
            <a:r>
              <a:rPr lang="ru-RU" sz="2400" b="0" i="0" u="none" strike="noStrike" cap="none" dirty="0" smtClean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лингвистика</a:t>
            </a:r>
          </a:p>
          <a:p>
            <a:pPr marL="342900" lvl="0" indent="-342900">
              <a:lnSpc>
                <a:spcPct val="80000"/>
              </a:lnSpc>
              <a:spcBef>
                <a:spcPts val="480"/>
              </a:spcBef>
              <a:buClrTx/>
              <a:buFont typeface="Arial" panose="020B0604020202020204" pitchFamily="34" charset="0"/>
              <a:buChar char="•"/>
            </a:pPr>
            <a:r>
              <a:rPr lang="ru-RU" sz="2200" b="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междисциплинарная </a:t>
            </a:r>
            <a:r>
              <a:rPr lang="ru-RU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область, в задачи которой входит </a:t>
            </a:r>
            <a:r>
              <a:rPr lang="ru-RU" sz="2200" b="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автоматический </a:t>
            </a:r>
            <a:r>
              <a:rPr lang="ru-RU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анализ </a:t>
            </a:r>
            <a:r>
              <a:rPr lang="ru-RU" sz="2200" b="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текстов: </a:t>
            </a:r>
            <a:r>
              <a:rPr lang="ru-RU" sz="2000" dirty="0">
                <a:solidFill>
                  <a:srgbClr val="0000FF"/>
                </a:solidFill>
              </a:rPr>
              <a:t>автоматическая обработка ЕЯ</a:t>
            </a:r>
            <a:r>
              <a:rPr lang="ru-RU" sz="2200" b="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lang="ru-RU" sz="2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Дата 1"/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B176DD59-3586-4D0C-A807-01A083713542}" type="datetime1">
              <a:rPr lang="en-US" smtClean="0"/>
              <a:t>11/25/2019</a:t>
            </a:fld>
            <a:endParaRPr lang="en-US"/>
          </a:p>
        </p:txBody>
      </p:sp>
      <p:sp>
        <p:nvSpPr>
          <p:cNvPr id="772" name="Shape 77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 b="0" i="0" u="none" strike="noStrike" cap="none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lang="ru-RU" sz="1200" b="0" i="0" u="none" strike="noStrike" cap="none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Shape 1013"/>
          <p:cNvSpPr txBox="1">
            <a:spLocks noGrp="1"/>
          </p:cNvSpPr>
          <p:nvPr>
            <p:ph type="title"/>
          </p:nvPr>
        </p:nvSpPr>
        <p:spPr>
          <a:xfrm>
            <a:off x="1575508" y="468725"/>
            <a:ext cx="7263691" cy="529495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-RU" b="0" i="0" u="none" strike="noStrike" cap="none" dirty="0" smtClean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Компьютерная лингвистика 1. </a:t>
            </a:r>
            <a:r>
              <a:rPr lang="ru-RU" b="0" i="0" u="none" strike="noStrike" cap="none" dirty="0" err="1" smtClean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Геймификация</a:t>
            </a:r>
            <a:endParaRPr lang="ru-RU" b="0" i="0" u="none" strike="noStrike" cap="none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14" name="Shape 101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969566" y="1484783"/>
            <a:ext cx="5554761" cy="43894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Дата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B16E3B5-3FD0-46FF-B7FB-774B10DB9B4B}" type="datetime1">
              <a:rPr lang="en-US" smtClean="0"/>
              <a:t>11/25/2019</a:t>
            </a:fld>
            <a:endParaRPr lang="en-US"/>
          </a:p>
        </p:txBody>
      </p:sp>
      <p:sp>
        <p:nvSpPr>
          <p:cNvPr id="1016" name="Shape 10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40</a:t>
            </a:fld>
            <a:endParaRPr lang="ru-RU" sz="1200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7" name="Shape 1017"/>
          <p:cNvSpPr/>
          <p:nvPr/>
        </p:nvSpPr>
        <p:spPr>
          <a:xfrm>
            <a:off x="2195735" y="5994358"/>
            <a:ext cx="4416594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ru-RU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http://web-corpora.net/wsgi/senti_game.wsgi/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Shape 1022"/>
          <p:cNvSpPr txBox="1">
            <a:spLocks noGrp="1"/>
          </p:cNvSpPr>
          <p:nvPr>
            <p:ph type="title"/>
          </p:nvPr>
        </p:nvSpPr>
        <p:spPr>
          <a:xfrm>
            <a:off x="1905001" y="266604"/>
            <a:ext cx="6781799" cy="669775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-RU" b="0" i="0" u="none" strike="noStrike" cap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Компьютерная лингвистика 1</a:t>
            </a:r>
          </a:p>
        </p:txBody>
      </p:sp>
      <p:sp>
        <p:nvSpPr>
          <p:cNvPr id="1023" name="Shape 10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3050" marR="0" lvl="0" indent="-273050" algn="l" rtl="0"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ru-RU" sz="2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Сырые тексты -&gt; корпуса</a:t>
            </a:r>
          </a:p>
          <a:p>
            <a:pPr marL="273050" marR="0" lvl="0" indent="-273050" algn="l" rtl="0">
              <a:spcBef>
                <a:spcPts val="52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ru-RU" sz="2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Языковые знания -&gt; специализированные базы данных</a:t>
            </a:r>
          </a:p>
          <a:p>
            <a:pPr marL="273050" marR="0" lvl="0" indent="-273050" algn="l" rtl="0">
              <a:spcBef>
                <a:spcPts val="52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ru-RU" sz="2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Знания на уровне лексики -&gt; словари и специализированные лексикографические ресурсы</a:t>
            </a:r>
          </a:p>
          <a:p>
            <a:pPr marL="914400" marR="0" lvl="2" indent="-254000" algn="l" rtl="0">
              <a:spcBef>
                <a:spcPts val="42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Noto Sans Symbols"/>
              <a:buNone/>
            </a:pPr>
            <a:endParaRPr sz="21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Дата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CB5CB2B-A447-4DF0-8777-7709AE719ABA}" type="datetime1">
              <a:rPr lang="en-US" smtClean="0"/>
              <a:t>11/25/2019</a:t>
            </a:fld>
            <a:endParaRPr lang="en-US"/>
          </a:p>
        </p:txBody>
      </p:sp>
      <p:sp>
        <p:nvSpPr>
          <p:cNvPr id="1025" name="Shape 10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41</a:t>
            </a:fld>
            <a:endParaRPr lang="ru-RU" sz="1200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 txBox="1">
            <a:spLocks noGrp="1"/>
          </p:cNvSpPr>
          <p:nvPr>
            <p:ph type="title"/>
          </p:nvPr>
        </p:nvSpPr>
        <p:spPr>
          <a:xfrm>
            <a:off x="1905000" y="472439"/>
            <a:ext cx="6781800" cy="562207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-RU" b="0" i="0" u="none" strike="noStrike" cap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Лингвистические ресурсы </a:t>
            </a:r>
            <a:r>
              <a:rPr lang="ru-RU" b="0" i="0" u="none" strike="noStrike" cap="none" dirty="0" smtClean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ru-RU" b="0" i="0" u="none" strike="noStrike" cap="none" dirty="0" smtClean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b="0" i="0" u="none" strike="noStrike" cap="none" dirty="0" smtClean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 </a:t>
            </a:r>
            <a:r>
              <a:rPr lang="ru-RU" b="0" i="0" u="none" strike="noStrike" cap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инструменты</a:t>
            </a:r>
          </a:p>
        </p:txBody>
      </p:sp>
      <p:sp>
        <p:nvSpPr>
          <p:cNvPr id="1031" name="Shape 1031"/>
          <p:cNvSpPr txBox="1">
            <a:spLocks noGrp="1"/>
          </p:cNvSpPr>
          <p:nvPr>
            <p:ph type="body" idx="1"/>
          </p:nvPr>
        </p:nvSpPr>
        <p:spPr>
          <a:xfrm>
            <a:off x="457200" y="1935163"/>
            <a:ext cx="8229600" cy="43894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3050" marR="0" lvl="0" indent="-273050" algn="l" rtl="0"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ru-RU" sz="2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Корпуса</a:t>
            </a:r>
          </a:p>
          <a:p>
            <a:pPr marL="273050" marR="0" lvl="0" indent="-273050" algn="l" rtl="0">
              <a:spcBef>
                <a:spcPts val="52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ru-RU" sz="2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Специализированные базы данных</a:t>
            </a:r>
          </a:p>
          <a:p>
            <a:pPr marL="639763" marR="0" lvl="1" indent="-24606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</a:pPr>
            <a:r>
              <a:rPr lang="ru-RU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Лексикографические ресурсы</a:t>
            </a:r>
          </a:p>
          <a:p>
            <a:pPr marL="639763" marR="0" lvl="1" indent="-24606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</a:pPr>
            <a:r>
              <a:rPr lang="ru-RU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Типологические ресурсы</a:t>
            </a:r>
          </a:p>
          <a:p>
            <a:pPr marL="273050" marR="0" lvl="0" indent="-273050" algn="l" rtl="0">
              <a:spcBef>
                <a:spcPts val="52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ru-RU" sz="2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Ресурсу по обучению языку</a:t>
            </a:r>
          </a:p>
          <a:p>
            <a:pPr marL="273050" marR="0" lvl="0" indent="-273050" algn="l" rtl="0">
              <a:spcBef>
                <a:spcPts val="52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ru-RU" sz="2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Специализированные программы</a:t>
            </a:r>
          </a:p>
          <a:p>
            <a:pPr marL="639763" marR="0" lvl="1" indent="-24606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</a:pPr>
            <a:r>
              <a:rPr lang="ru-RU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обработка текста</a:t>
            </a:r>
          </a:p>
          <a:p>
            <a:pPr marL="639763" marR="0" lvl="1" indent="-24606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</a:pPr>
            <a:r>
              <a:rPr lang="ru-RU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обработка звучащей речи</a:t>
            </a:r>
          </a:p>
          <a:p>
            <a:pPr marL="639763" marR="0" lvl="1" indent="-24606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</a:pPr>
            <a:r>
              <a:rPr lang="ru-RU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разметка корпусов</a:t>
            </a:r>
          </a:p>
          <a:p>
            <a:pPr marL="639763" marR="0" lvl="1" indent="-24606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</a:pPr>
            <a:r>
              <a:rPr lang="ru-RU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визуализация лингвистических данных</a:t>
            </a:r>
          </a:p>
          <a:p>
            <a:pPr marL="639763" marR="0" lvl="1" indent="-24606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Дата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F41219D-06C7-4738-A031-278B5E7319D2}" type="datetime1">
              <a:rPr lang="en-US" smtClean="0"/>
              <a:t>11/25/2019</a:t>
            </a:fld>
            <a:endParaRPr lang="en-US"/>
          </a:p>
        </p:txBody>
      </p:sp>
      <p:sp>
        <p:nvSpPr>
          <p:cNvPr id="1034" name="Shape 1034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42</a:t>
            </a:fld>
            <a:endParaRPr lang="ru-RU" sz="1200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Shape 1039"/>
          <p:cNvSpPr txBox="1">
            <a:spLocks noGrp="1"/>
          </p:cNvSpPr>
          <p:nvPr>
            <p:ph type="title"/>
          </p:nvPr>
        </p:nvSpPr>
        <p:spPr>
          <a:xfrm>
            <a:off x="1118672" y="372465"/>
            <a:ext cx="8229600" cy="522065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-RU" b="0" i="0" u="none" strike="noStrike" cap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Компьютерная лингвистика 1</a:t>
            </a:r>
          </a:p>
        </p:txBody>
      </p:sp>
      <p:sp>
        <p:nvSpPr>
          <p:cNvPr id="1040" name="Shape 1040"/>
          <p:cNvSpPr txBox="1">
            <a:spLocks noGrp="1"/>
          </p:cNvSpPr>
          <p:nvPr>
            <p:ph type="body" idx="1"/>
          </p:nvPr>
        </p:nvSpPr>
        <p:spPr>
          <a:xfrm>
            <a:off x="505612" y="1484783"/>
            <a:ext cx="8229600" cy="43894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3050" marR="0" lvl="0" indent="-273050" algn="l" rtl="0"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ru-RU" sz="2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Язык: сложная иерархическая система + big data</a:t>
            </a:r>
          </a:p>
          <a:p>
            <a:pPr marL="393700" marR="0" lvl="1" indent="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ru-RU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-&gt; инструменты поддержки работы с многоуровневыми иерархическими данными, имеющими специфическое статистическое распределение:</a:t>
            </a:r>
          </a:p>
          <a:p>
            <a:pPr marL="914400" marR="0" lvl="2" indent="-254000" algn="l" rtl="0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Noto Sans Symbols"/>
              <a:buChar char="●"/>
            </a:pPr>
            <a:r>
              <a:rPr lang="ru-RU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визуализация данных</a:t>
            </a:r>
          </a:p>
          <a:p>
            <a:pPr marL="914400" marR="0" lvl="2" indent="-254000" algn="l" rtl="0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Noto Sans Symbols"/>
              <a:buChar char="●"/>
            </a:pPr>
            <a:r>
              <a:rPr lang="ru-RU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корпусные менеджеры, обеспечивающие работу с многоуровневыми данными / большими данными</a:t>
            </a:r>
          </a:p>
          <a:p>
            <a:pPr marL="914400" marR="0" lvl="2" indent="-254000" algn="l" rtl="0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Noto Sans Symbols"/>
              <a:buChar char="●"/>
            </a:pPr>
            <a:r>
              <a:rPr lang="ru-RU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краудсорсинг</a:t>
            </a:r>
          </a:p>
          <a:p>
            <a:pPr marL="914400" marR="0" lvl="2" indent="-254000" algn="l" rtl="0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Noto Sans Symbols"/>
              <a:buChar char="●"/>
            </a:pPr>
            <a:r>
              <a:rPr lang="ru-RU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геймификация</a:t>
            </a:r>
          </a:p>
          <a:p>
            <a:pPr marL="914400" marR="0" lvl="2" indent="-254000" algn="l" rtl="0">
              <a:spcBef>
                <a:spcPts val="42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Noto Sans Symbols"/>
              <a:buNone/>
            </a:pPr>
            <a:endParaRPr sz="21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Дата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06867C9-5513-4632-A0E6-4B993B7F9227}" type="datetime1">
              <a:rPr lang="en-US" smtClean="0"/>
              <a:t>11/25/2019</a:t>
            </a:fld>
            <a:endParaRPr lang="en-US"/>
          </a:p>
        </p:txBody>
      </p:sp>
      <p:sp>
        <p:nvSpPr>
          <p:cNvPr id="1042" name="Shape 104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43</a:t>
            </a:fld>
            <a:endParaRPr lang="ru-RU" sz="1200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Shape 1048"/>
          <p:cNvSpPr txBox="1">
            <a:spLocks noGrp="1"/>
          </p:cNvSpPr>
          <p:nvPr>
            <p:ph type="title"/>
          </p:nvPr>
        </p:nvSpPr>
        <p:spPr>
          <a:xfrm>
            <a:off x="467543" y="982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-RU" sz="38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Компьютерная лингвистика</a:t>
            </a:r>
          </a:p>
        </p:txBody>
      </p:sp>
      <p:sp>
        <p:nvSpPr>
          <p:cNvPr id="1049" name="Shape 1049"/>
          <p:cNvSpPr txBox="1">
            <a:spLocks noGrp="1"/>
          </p:cNvSpPr>
          <p:nvPr>
            <p:ph type="body" idx="1"/>
          </p:nvPr>
        </p:nvSpPr>
        <p:spPr>
          <a:xfrm>
            <a:off x="457200" y="1263766"/>
            <a:ext cx="8229600" cy="478539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3050" marR="0" lvl="0" indent="-2730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3000"/>
              <a:buFont typeface="Noto Sans Symbols"/>
              <a:buChar char="●"/>
            </a:pPr>
            <a:r>
              <a:rPr lang="ru-RU" sz="1860" b="0" i="0" u="none" strike="noStrike" cap="none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Компьютерная лингвистика</a:t>
            </a:r>
          </a:p>
          <a:p>
            <a:pPr marL="639763" marR="0" lvl="1" indent="-246062" algn="l" rtl="0">
              <a:lnSpc>
                <a:spcPct val="80000"/>
              </a:lnSpc>
              <a:spcBef>
                <a:spcPts val="310"/>
              </a:spcBef>
              <a:spcAft>
                <a:spcPts val="0"/>
              </a:spcAft>
              <a:buClr>
                <a:schemeClr val="lt2"/>
              </a:buClr>
              <a:buSzPct val="82343"/>
              <a:buFont typeface="Noto Sans Symbols"/>
              <a:buChar char="●"/>
            </a:pPr>
            <a:r>
              <a:rPr lang="ru-RU" sz="1550" b="0" i="0" u="none" strike="noStrike" cap="none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Лингвистические задачи в приложениях. Примеры</a:t>
            </a:r>
          </a:p>
          <a:p>
            <a:pPr marL="273050" marR="0" lvl="0" indent="-273050" algn="l" rtl="0">
              <a:lnSpc>
                <a:spcPct val="80000"/>
              </a:lnSpc>
              <a:spcBef>
                <a:spcPts val="341"/>
              </a:spcBef>
              <a:spcAft>
                <a:spcPts val="0"/>
              </a:spcAft>
              <a:buClr>
                <a:schemeClr val="lt2"/>
              </a:buClr>
              <a:buSzPct val="95223"/>
              <a:buFont typeface="Noto Sans Symbols"/>
              <a:buChar char="●"/>
            </a:pPr>
            <a:r>
              <a:rPr lang="ru-RU" sz="1704" b="0" i="0" u="none" strike="noStrike" cap="none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основных направления компьютерной лингвистики</a:t>
            </a:r>
          </a:p>
          <a:p>
            <a:pPr marL="639763" marR="0" lvl="1" indent="-246062" algn="l" rtl="0">
              <a:lnSpc>
                <a:spcPct val="80000"/>
              </a:lnSpc>
              <a:spcBef>
                <a:spcPts val="341"/>
              </a:spcBef>
              <a:spcAft>
                <a:spcPts val="0"/>
              </a:spcAft>
              <a:buClr>
                <a:schemeClr val="lt2"/>
              </a:buClr>
              <a:buSzPct val="85200"/>
              <a:buFont typeface="Noto Sans Symbols"/>
              <a:buChar char="●"/>
            </a:pPr>
            <a:r>
              <a:rPr lang="ru-RU" sz="1704" b="0" i="0" u="none" strike="noStrike" cap="none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Компьютерная лингвистика 1: электронные ресурсы и инструменты работы с языковыми данными</a:t>
            </a:r>
          </a:p>
          <a:p>
            <a:pPr marL="639763" marR="0" lvl="1" indent="-246063" algn="l" rtl="0">
              <a:lnSpc>
                <a:spcPct val="80000"/>
              </a:lnSpc>
              <a:spcBef>
                <a:spcPts val="511"/>
              </a:spcBef>
              <a:spcAft>
                <a:spcPts val="0"/>
              </a:spcAft>
              <a:buClr>
                <a:schemeClr val="accent1"/>
              </a:buClr>
              <a:buSzPct val="83594"/>
              <a:buFont typeface="Noto Sans Symbols"/>
              <a:buChar char="●"/>
            </a:pPr>
            <a:r>
              <a:rPr lang="ru-RU" sz="2557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Компьютерная лингвистика 2: моделирования языка</a:t>
            </a:r>
          </a:p>
          <a:p>
            <a:pPr marL="639763" marR="0" lvl="1" indent="-246063" algn="l" rtl="0">
              <a:lnSpc>
                <a:spcPct val="80000"/>
              </a:lnSpc>
              <a:spcBef>
                <a:spcPts val="372"/>
              </a:spcBef>
              <a:spcAft>
                <a:spcPts val="0"/>
              </a:spcAft>
              <a:buClr>
                <a:schemeClr val="lt2"/>
              </a:buClr>
              <a:buSzPct val="83210"/>
              <a:buFont typeface="Noto Sans Symbols"/>
              <a:buChar char="●"/>
            </a:pPr>
            <a:r>
              <a:rPr lang="ru-RU" sz="1860" b="0" i="0" u="none" strike="noStrike" cap="none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Компьютерная лингвистика 3: инженерная лингвистика (обработка языка в различных приложениях)</a:t>
            </a:r>
          </a:p>
          <a:p>
            <a:pPr marL="273050" marR="0" lvl="0" indent="-273050" algn="l" rtl="0">
              <a:lnSpc>
                <a:spcPct val="80000"/>
              </a:lnSpc>
              <a:spcBef>
                <a:spcPts val="372"/>
              </a:spcBef>
              <a:spcAft>
                <a:spcPts val="0"/>
              </a:spcAft>
              <a:buClr>
                <a:schemeClr val="lt2"/>
              </a:buClr>
              <a:buSzPct val="93000"/>
              <a:buFont typeface="Noto Sans Symbols"/>
              <a:buChar char="●"/>
            </a:pPr>
            <a:r>
              <a:rPr lang="ru-RU" sz="1860" b="0" i="0" u="none" strike="noStrike" cap="none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Задача компьютерной лингвистики 3. Автоматический анализ текста в приложениях</a:t>
            </a:r>
          </a:p>
          <a:p>
            <a:pPr marL="639763" marR="0" lvl="1" indent="-246063" algn="l" rtl="0">
              <a:lnSpc>
                <a:spcPct val="80000"/>
              </a:lnSpc>
              <a:spcBef>
                <a:spcPts val="372"/>
              </a:spcBef>
              <a:spcAft>
                <a:spcPts val="0"/>
              </a:spcAft>
              <a:buClr>
                <a:schemeClr val="lt2"/>
              </a:buClr>
              <a:buSzPct val="83210"/>
              <a:buFont typeface="Noto Sans Symbols"/>
              <a:buChar char="●"/>
            </a:pPr>
            <a:r>
              <a:rPr lang="ru-RU" sz="1860" b="0" i="0" u="none" strike="noStrike" cap="none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информационный поиск vs. извлечение информации из текста</a:t>
            </a:r>
          </a:p>
          <a:p>
            <a:pPr marL="639763" marR="0" lvl="1" indent="-246063" algn="l" rtl="0">
              <a:lnSpc>
                <a:spcPct val="80000"/>
              </a:lnSpc>
              <a:spcBef>
                <a:spcPts val="372"/>
              </a:spcBef>
              <a:spcAft>
                <a:spcPts val="0"/>
              </a:spcAft>
              <a:buClr>
                <a:schemeClr val="lt2"/>
              </a:buClr>
              <a:buSzPct val="83210"/>
              <a:buFont typeface="Noto Sans Symbols"/>
              <a:buChar char="●"/>
            </a:pPr>
            <a:r>
              <a:rPr lang="ru-RU" sz="1860" b="0" i="0" u="none" strike="noStrike" cap="none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анализ данных vs. извлечение знаний из текста</a:t>
            </a:r>
          </a:p>
          <a:p>
            <a:pPr marL="342900" marR="0" lvl="1" indent="-342900" algn="l" rtl="0">
              <a:lnSpc>
                <a:spcPct val="80000"/>
              </a:lnSpc>
              <a:spcBef>
                <a:spcPts val="372"/>
              </a:spcBef>
              <a:spcAft>
                <a:spcPts val="0"/>
              </a:spcAft>
              <a:buClr>
                <a:schemeClr val="lt2"/>
              </a:buClr>
              <a:buSzPct val="93000"/>
              <a:buFont typeface="Noto Sans Symbols"/>
              <a:buChar char="●"/>
            </a:pPr>
            <a:r>
              <a:rPr lang="ru-RU" sz="1860" b="0" i="0" u="none" strike="noStrike" cap="none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Этапы лингвистической обработки</a:t>
            </a:r>
          </a:p>
          <a:p>
            <a:pPr marL="342900" marR="0" lvl="1" indent="-342900" algn="l" rtl="0">
              <a:lnSpc>
                <a:spcPct val="80000"/>
              </a:lnSpc>
              <a:spcBef>
                <a:spcPts val="372"/>
              </a:spcBef>
              <a:spcAft>
                <a:spcPts val="0"/>
              </a:spcAft>
              <a:buClr>
                <a:schemeClr val="lt2"/>
              </a:buClr>
              <a:buSzPct val="93000"/>
              <a:buFont typeface="Noto Sans Symbols"/>
              <a:buChar char="●"/>
            </a:pPr>
            <a:r>
              <a:rPr lang="ru-RU" sz="1860" b="0" i="0" u="none" strike="noStrike" cap="none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Свойства языка: сложности при моделировании языковых явлений</a:t>
            </a:r>
          </a:p>
          <a:p>
            <a:pPr marL="273050" marR="0" lvl="0" indent="-273050" algn="l" rtl="0">
              <a:lnSpc>
                <a:spcPct val="80000"/>
              </a:lnSpc>
              <a:spcBef>
                <a:spcPts val="372"/>
              </a:spcBef>
              <a:spcAft>
                <a:spcPts val="0"/>
              </a:spcAft>
              <a:buClr>
                <a:schemeClr val="lt2"/>
              </a:buClr>
              <a:buSzPct val="93000"/>
              <a:buFont typeface="Noto Sans Symbols"/>
              <a:buChar char="●"/>
            </a:pPr>
            <a:r>
              <a:rPr lang="ru-RU" sz="1860" b="0" i="0" u="none" strike="noStrike" cap="none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Примеры лингвистических платформ</a:t>
            </a:r>
          </a:p>
          <a:p>
            <a:pPr marL="273050" marR="0" lvl="0" indent="-273050" algn="l" rtl="0">
              <a:lnSpc>
                <a:spcPct val="80000"/>
              </a:lnSpc>
              <a:spcBef>
                <a:spcPts val="403"/>
              </a:spcBef>
              <a:spcAft>
                <a:spcPts val="0"/>
              </a:spcAft>
              <a:buClr>
                <a:srgbClr val="0BD0D9"/>
              </a:buClr>
              <a:buSzPct val="95712"/>
              <a:buFont typeface="Noto Sans Symbols"/>
              <a:buNone/>
            </a:pPr>
            <a:endParaRPr sz="2015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3050" marR="0" lvl="0" indent="-273050" algn="l" rtl="0">
              <a:lnSpc>
                <a:spcPct val="80000"/>
              </a:lnSpc>
              <a:spcBef>
                <a:spcPts val="403"/>
              </a:spcBef>
              <a:spcAft>
                <a:spcPts val="0"/>
              </a:spcAft>
              <a:buClr>
                <a:srgbClr val="0BD0D9"/>
              </a:buClr>
              <a:buSzPct val="95712"/>
              <a:buFont typeface="Noto Sans Symbols"/>
              <a:buNone/>
            </a:pPr>
            <a:endParaRPr sz="2015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Дата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B5445CF-047E-4FFD-B24A-5789E599009B}" type="datetime1">
              <a:rPr lang="en-US" smtClean="0"/>
              <a:t>11/25/2019</a:t>
            </a:fld>
            <a:endParaRPr lang="en-US"/>
          </a:p>
        </p:txBody>
      </p:sp>
      <p:sp>
        <p:nvSpPr>
          <p:cNvPr id="1051" name="Shape 1051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44</a:t>
            </a:fld>
            <a:endParaRPr lang="ru-RU" sz="1200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52" name="Shape 10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8105" y="6485296"/>
            <a:ext cx="397633" cy="27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Shape 1086"/>
          <p:cNvSpPr txBox="1">
            <a:spLocks noGrp="1"/>
          </p:cNvSpPr>
          <p:nvPr>
            <p:ph type="title"/>
          </p:nvPr>
        </p:nvSpPr>
        <p:spPr>
          <a:xfrm>
            <a:off x="274379" y="82153"/>
            <a:ext cx="8501063" cy="1052736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-RU" sz="3200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Компьютерная лингвистика 2</a:t>
            </a:r>
            <a:br>
              <a:rPr lang="ru-RU" sz="3200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3200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Формальные модели</a:t>
            </a:r>
          </a:p>
        </p:txBody>
      </p:sp>
      <p:sp>
        <p:nvSpPr>
          <p:cNvPr id="1061" name="Shape 1061"/>
          <p:cNvSpPr txBox="1">
            <a:spLocks noGrp="1"/>
          </p:cNvSpPr>
          <p:nvPr>
            <p:ph type="body" idx="1"/>
          </p:nvPr>
        </p:nvSpPr>
        <p:spPr>
          <a:xfrm>
            <a:off x="852755" y="1336470"/>
            <a:ext cx="8040674" cy="49847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3050" marR="0" lvl="0" indent="-273050" algn="l" rtl="0"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ru-RU" dirty="0" smtClean="0"/>
              <a:t>Конечные автоматы и преобразователи (</a:t>
            </a:r>
            <a:r>
              <a:rPr lang="en-US" dirty="0" smtClean="0"/>
              <a:t>FSA, FST</a:t>
            </a:r>
            <a:r>
              <a:rPr lang="ru-RU" dirty="0" smtClean="0"/>
              <a:t>)</a:t>
            </a:r>
            <a:endParaRPr lang="ru-RU" b="0" i="0" u="none" strike="noStrike" cap="none" dirty="0" smtClean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3050" marR="0" lvl="0" indent="-273050" algn="l" rtl="0"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endParaRPr lang="ru-RU" b="0" i="0" u="none" strike="noStrike" cap="none" dirty="0" smtClean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3050" marR="0" lvl="0" indent="-273050" algn="l" rtl="0"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ru-RU" b="0" i="0" u="none" strike="noStrike" cap="none" dirty="0" err="1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Derivational</a:t>
            </a:r>
            <a:r>
              <a:rPr lang="ru-RU" b="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morphology</a:t>
            </a:r>
            <a:r>
              <a:rPr lang="ru-RU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ru-RU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adjective</a:t>
            </a:r>
            <a:r>
              <a:rPr lang="ru-RU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fragment</a:t>
            </a:r>
            <a:endParaRPr lang="ru-RU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Дата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09D9E20-9FE4-4752-AB60-409B6E73062E}" type="datetime1">
              <a:rPr lang="en-US" smtClean="0"/>
              <a:t>11/25/2019</a:t>
            </a:fld>
            <a:endParaRPr lang="en-US"/>
          </a:p>
        </p:txBody>
      </p:sp>
      <p:sp>
        <p:nvSpPr>
          <p:cNvPr id="1060" name="Shape 1060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45</a:t>
            </a:fld>
            <a:r>
              <a:rPr lang="ru-RU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</a:p>
        </p:txBody>
      </p:sp>
      <p:sp>
        <p:nvSpPr>
          <p:cNvPr id="1084" name="Shape 1084"/>
          <p:cNvSpPr txBox="1"/>
          <p:nvPr/>
        </p:nvSpPr>
        <p:spPr>
          <a:xfrm>
            <a:off x="2141089" y="5456793"/>
            <a:ext cx="5085893" cy="9262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•"/>
            </a:pPr>
            <a:r>
              <a:rPr lang="ru-RU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ru-RU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Adj-root</a:t>
            </a:r>
            <a:r>
              <a:rPr lang="ru-RU" sz="24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ru-RU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 </a:t>
            </a:r>
            <a:r>
              <a:rPr lang="ru-RU" sz="2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clear</a:t>
            </a:r>
            <a:r>
              <a:rPr lang="ru-RU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ru-RU" sz="2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happy</a:t>
            </a:r>
            <a:r>
              <a:rPr lang="ru-RU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ru-RU" sz="2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</a:t>
            </a:r>
            <a:endParaRPr lang="ru-RU"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600"/>
              </a:spcBef>
              <a:buClr>
                <a:schemeClr val="dk1"/>
              </a:buClr>
              <a:buSzPct val="100000"/>
              <a:buFont typeface="Times New Roman"/>
              <a:buChar char="•"/>
            </a:pPr>
            <a:r>
              <a:rPr lang="ru-RU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Adj-root</a:t>
            </a:r>
            <a:r>
              <a:rPr lang="ru-RU" sz="24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ru-RU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 </a:t>
            </a:r>
            <a:r>
              <a:rPr lang="ru-RU" sz="2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big</a:t>
            </a:r>
            <a:r>
              <a:rPr lang="ru-RU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ru-RU" sz="2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</a:t>
            </a:r>
            <a:endParaRPr lang="ru-RU"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86892" y="2385060"/>
            <a:ext cx="6701688" cy="3052133"/>
            <a:chOff x="743406" y="1677888"/>
            <a:chExt cx="6705600" cy="3428999"/>
          </a:xfrm>
        </p:grpSpPr>
        <p:sp>
          <p:nvSpPr>
            <p:cNvPr id="1062" name="Shape 1062"/>
            <p:cNvSpPr/>
            <p:nvPr/>
          </p:nvSpPr>
          <p:spPr>
            <a:xfrm>
              <a:off x="2800807" y="3811487"/>
              <a:ext cx="457200" cy="457200"/>
            </a:xfrm>
            <a:prstGeom prst="flowChartConnector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8000" tIns="10800" rIns="3600" bIns="10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ru-RU" sz="20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q3</a:t>
              </a:r>
            </a:p>
          </p:txBody>
        </p:sp>
        <p:sp>
          <p:nvSpPr>
            <p:cNvPr id="1063" name="Shape 1063"/>
            <p:cNvSpPr/>
            <p:nvPr/>
          </p:nvSpPr>
          <p:spPr>
            <a:xfrm>
              <a:off x="6229807" y="3049488"/>
              <a:ext cx="533399" cy="457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60000"/>
                  </a:moveTo>
                  <a:cubicBezTo>
                    <a:pt x="0" y="26861"/>
                    <a:pt x="26861" y="0"/>
                    <a:pt x="60000" y="0"/>
                  </a:cubicBezTo>
                  <a:cubicBezTo>
                    <a:pt x="93138" y="0"/>
                    <a:pt x="120000" y="26861"/>
                    <a:pt x="120000" y="60000"/>
                  </a:cubicBezTo>
                  <a:cubicBezTo>
                    <a:pt x="120000" y="93138"/>
                    <a:pt x="93138" y="120000"/>
                    <a:pt x="60000" y="120000"/>
                  </a:cubicBezTo>
                  <a:cubicBezTo>
                    <a:pt x="26861" y="120000"/>
                    <a:pt x="0" y="93138"/>
                    <a:pt x="0" y="60000"/>
                  </a:cubicBezTo>
                  <a:close/>
                  <a:moveTo>
                    <a:pt x="30000" y="60000"/>
                  </a:moveTo>
                  <a:cubicBezTo>
                    <a:pt x="30000" y="76566"/>
                    <a:pt x="43433" y="90000"/>
                    <a:pt x="60000" y="90000"/>
                  </a:cubicBezTo>
                  <a:cubicBezTo>
                    <a:pt x="76566" y="90000"/>
                    <a:pt x="90000" y="76566"/>
                    <a:pt x="90000" y="60000"/>
                  </a:cubicBezTo>
                  <a:cubicBezTo>
                    <a:pt x="90000" y="43433"/>
                    <a:pt x="76566" y="30000"/>
                    <a:pt x="60000" y="30000"/>
                  </a:cubicBezTo>
                  <a:cubicBezTo>
                    <a:pt x="43433" y="30000"/>
                    <a:pt x="30000" y="43433"/>
                    <a:pt x="30000" y="6000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ru-RU" sz="2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q5</a:t>
              </a:r>
            </a:p>
          </p:txBody>
        </p:sp>
        <p:sp>
          <p:nvSpPr>
            <p:cNvPr id="1064" name="Shape 1064"/>
            <p:cNvSpPr/>
            <p:nvPr/>
          </p:nvSpPr>
          <p:spPr>
            <a:xfrm>
              <a:off x="4362907" y="3811487"/>
              <a:ext cx="533399" cy="457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60000"/>
                  </a:moveTo>
                  <a:cubicBezTo>
                    <a:pt x="0" y="26861"/>
                    <a:pt x="26861" y="0"/>
                    <a:pt x="60000" y="0"/>
                  </a:cubicBezTo>
                  <a:cubicBezTo>
                    <a:pt x="93138" y="0"/>
                    <a:pt x="120000" y="26861"/>
                    <a:pt x="120000" y="60000"/>
                  </a:cubicBezTo>
                  <a:cubicBezTo>
                    <a:pt x="120000" y="93138"/>
                    <a:pt x="93138" y="120000"/>
                    <a:pt x="60000" y="120000"/>
                  </a:cubicBezTo>
                  <a:cubicBezTo>
                    <a:pt x="26861" y="120000"/>
                    <a:pt x="0" y="93138"/>
                    <a:pt x="0" y="60000"/>
                  </a:cubicBezTo>
                  <a:close/>
                  <a:moveTo>
                    <a:pt x="30000" y="60000"/>
                  </a:moveTo>
                  <a:cubicBezTo>
                    <a:pt x="30000" y="76566"/>
                    <a:pt x="43433" y="90000"/>
                    <a:pt x="60000" y="90000"/>
                  </a:cubicBezTo>
                  <a:cubicBezTo>
                    <a:pt x="76566" y="90000"/>
                    <a:pt x="90000" y="76566"/>
                    <a:pt x="90000" y="60000"/>
                  </a:cubicBezTo>
                  <a:cubicBezTo>
                    <a:pt x="90000" y="43433"/>
                    <a:pt x="76566" y="30000"/>
                    <a:pt x="60000" y="30000"/>
                  </a:cubicBezTo>
                  <a:cubicBezTo>
                    <a:pt x="43433" y="30000"/>
                    <a:pt x="30000" y="43433"/>
                    <a:pt x="30000" y="6000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ru-RU" sz="2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q4</a:t>
              </a:r>
            </a:p>
          </p:txBody>
        </p:sp>
        <p:cxnSp>
          <p:nvCxnSpPr>
            <p:cNvPr id="1065" name="Shape 1065"/>
            <p:cNvCxnSpPr>
              <a:endCxn id="1062" idx="4"/>
            </p:cNvCxnSpPr>
            <p:nvPr/>
          </p:nvCxnSpPr>
          <p:spPr>
            <a:xfrm>
              <a:off x="1810207" y="3506687"/>
              <a:ext cx="1219200" cy="762000"/>
            </a:xfrm>
            <a:prstGeom prst="curvedConnector3">
              <a:avLst>
                <a:gd name="adj1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grpSp>
          <p:nvGrpSpPr>
            <p:cNvPr id="1066" name="Shape 1066"/>
            <p:cNvGrpSpPr/>
            <p:nvPr/>
          </p:nvGrpSpPr>
          <p:grpSpPr>
            <a:xfrm>
              <a:off x="1514932" y="2439888"/>
              <a:ext cx="3381375" cy="1084263"/>
              <a:chOff x="918" y="1200"/>
              <a:chExt cx="2130" cy="683"/>
            </a:xfrm>
          </p:grpSpPr>
          <p:sp>
            <p:nvSpPr>
              <p:cNvPr id="1067" name="Shape 1067"/>
              <p:cNvSpPr/>
              <p:nvPr/>
            </p:nvSpPr>
            <p:spPr>
              <a:xfrm>
                <a:off x="918" y="1595"/>
                <a:ext cx="288" cy="288"/>
              </a:xfrm>
              <a:prstGeom prst="flowChartConnector">
                <a:avLst/>
              </a:prstGeom>
              <a:solidFill>
                <a:schemeClr val="hlink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8000" tIns="10800" rIns="18000" bIns="10800" anchor="ctr" anchorCtr="0">
                <a:noAutofit/>
              </a:bodyPr>
              <a:lstStyle/>
              <a:p>
                <a:pPr algn="ctr">
                  <a:buSzPct val="25000"/>
                </a:pPr>
                <a:r>
                  <a:rPr lang="ru-RU" sz="20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q0</a:t>
                </a:r>
              </a:p>
            </p:txBody>
          </p:sp>
          <p:sp>
            <p:nvSpPr>
              <p:cNvPr id="1068" name="Shape 1068"/>
              <p:cNvSpPr/>
              <p:nvPr/>
            </p:nvSpPr>
            <p:spPr>
              <a:xfrm>
                <a:off x="1728" y="1200"/>
                <a:ext cx="288" cy="288"/>
              </a:xfrm>
              <a:prstGeom prst="flowChartConnector">
                <a:avLst/>
              </a:prstGeom>
              <a:solidFill>
                <a:schemeClr val="hlink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8000" tIns="10800" rIns="18000" bIns="108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ru-RU" sz="20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q1</a:t>
                </a:r>
              </a:p>
            </p:txBody>
          </p:sp>
          <p:sp>
            <p:nvSpPr>
              <p:cNvPr id="1069" name="Shape 1069"/>
              <p:cNvSpPr/>
              <p:nvPr/>
            </p:nvSpPr>
            <p:spPr>
              <a:xfrm>
                <a:off x="2712" y="1200"/>
                <a:ext cx="336" cy="288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60000"/>
                    </a:moveTo>
                    <a:cubicBezTo>
                      <a:pt x="0" y="26861"/>
                      <a:pt x="26861" y="0"/>
                      <a:pt x="60000" y="0"/>
                    </a:cubicBezTo>
                    <a:cubicBezTo>
                      <a:pt x="93138" y="0"/>
                      <a:pt x="120000" y="26861"/>
                      <a:pt x="120000" y="60000"/>
                    </a:cubicBezTo>
                    <a:cubicBezTo>
                      <a:pt x="120000" y="93138"/>
                      <a:pt x="93138" y="120000"/>
                      <a:pt x="60000" y="120000"/>
                    </a:cubicBezTo>
                    <a:cubicBezTo>
                      <a:pt x="26861" y="120000"/>
                      <a:pt x="0" y="93138"/>
                      <a:pt x="0" y="60000"/>
                    </a:cubicBezTo>
                    <a:close/>
                    <a:moveTo>
                      <a:pt x="30000" y="60000"/>
                    </a:moveTo>
                    <a:cubicBezTo>
                      <a:pt x="30000" y="76566"/>
                      <a:pt x="43433" y="90000"/>
                      <a:pt x="60000" y="90000"/>
                    </a:cubicBezTo>
                    <a:cubicBezTo>
                      <a:pt x="76566" y="90000"/>
                      <a:pt x="90000" y="76566"/>
                      <a:pt x="90000" y="60000"/>
                    </a:cubicBezTo>
                    <a:cubicBezTo>
                      <a:pt x="90000" y="43433"/>
                      <a:pt x="76566" y="30000"/>
                      <a:pt x="60000" y="30000"/>
                    </a:cubicBezTo>
                    <a:cubicBezTo>
                      <a:pt x="43433" y="30000"/>
                      <a:pt x="30000" y="43433"/>
                      <a:pt x="30000" y="60000"/>
                    </a:cubicBezTo>
                    <a:close/>
                  </a:path>
                </a:pathLst>
              </a:custGeom>
              <a:solidFill>
                <a:schemeClr val="hlink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ru-RU" sz="20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q2</a:t>
                </a:r>
              </a:p>
            </p:txBody>
          </p:sp>
          <p:cxnSp>
            <p:nvCxnSpPr>
              <p:cNvPr id="1070" name="Shape 1070"/>
              <p:cNvCxnSpPr>
                <a:stCxn id="1067" idx="0"/>
                <a:endCxn id="1068" idx="0"/>
              </p:cNvCxnSpPr>
              <p:nvPr/>
            </p:nvCxnSpPr>
            <p:spPr>
              <a:xfrm rot="5400000" flipH="1" flipV="1">
                <a:off x="1269" y="993"/>
                <a:ext cx="395" cy="810"/>
              </a:xfrm>
              <a:prstGeom prst="curvedConnector3">
                <a:avLst>
                  <a:gd name="adj1" fmla="val 136456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cxnSp>
            <p:nvCxnSpPr>
              <p:cNvPr id="1071" name="Shape 1071"/>
              <p:cNvCxnSpPr>
                <a:stCxn id="1068" idx="7"/>
              </p:cNvCxnSpPr>
              <p:nvPr/>
            </p:nvCxnSpPr>
            <p:spPr>
              <a:xfrm rot="5400000" flipH="1" flipV="1">
                <a:off x="2406" y="768"/>
                <a:ext cx="42" cy="906"/>
              </a:xfrm>
              <a:prstGeom prst="curvedConnector4">
                <a:avLst>
                  <a:gd name="adj1" fmla="val 604280"/>
                  <a:gd name="adj2" fmla="val 9895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</p:grpSp>
        <p:cxnSp>
          <p:nvCxnSpPr>
            <p:cNvPr id="1072" name="Shape 1072"/>
            <p:cNvCxnSpPr>
              <a:stCxn id="1062" idx="7"/>
              <a:endCxn id="1069" idx="3"/>
            </p:cNvCxnSpPr>
            <p:nvPr/>
          </p:nvCxnSpPr>
          <p:spPr>
            <a:xfrm rot="10800000" flipH="1">
              <a:off x="3191051" y="2830843"/>
              <a:ext cx="1249499" cy="1047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073" name="Shape 1073"/>
            <p:cNvCxnSpPr/>
            <p:nvPr/>
          </p:nvCxnSpPr>
          <p:spPr>
            <a:xfrm>
              <a:off x="4896306" y="2540435"/>
              <a:ext cx="1710234" cy="557599"/>
            </a:xfrm>
            <a:prstGeom prst="curvedConnector3">
              <a:avLst>
                <a:gd name="adj1" fmla="val 102575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074" name="Shape 1074"/>
            <p:cNvCxnSpPr>
              <a:stCxn id="1062" idx="5"/>
              <a:endCxn id="1064" idx="3"/>
            </p:cNvCxnSpPr>
            <p:nvPr/>
          </p:nvCxnSpPr>
          <p:spPr>
            <a:xfrm rot="-5400000" flipH="1">
              <a:off x="3815051" y="3577732"/>
              <a:ext cx="1500" cy="1249499"/>
            </a:xfrm>
            <a:prstGeom prst="curvedConnector3">
              <a:avLst>
                <a:gd name="adj1" fmla="val 19709869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075" name="Shape 1075"/>
            <p:cNvCxnSpPr>
              <a:stCxn id="1064" idx="6"/>
              <a:endCxn id="1063" idx="3"/>
            </p:cNvCxnSpPr>
            <p:nvPr/>
          </p:nvCxnSpPr>
          <p:spPr>
            <a:xfrm rot="10800000" flipH="1">
              <a:off x="4896307" y="3440087"/>
              <a:ext cx="1411200" cy="600000"/>
            </a:xfrm>
            <a:prstGeom prst="curved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1076" name="Shape 1076"/>
            <p:cNvSpPr txBox="1"/>
            <p:nvPr/>
          </p:nvSpPr>
          <p:spPr>
            <a:xfrm>
              <a:off x="1429207" y="2203350"/>
              <a:ext cx="838199" cy="457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ru-RU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un-</a:t>
              </a:r>
            </a:p>
          </p:txBody>
        </p:sp>
        <p:sp>
          <p:nvSpPr>
            <p:cNvPr id="1077" name="Shape 1077"/>
            <p:cNvSpPr txBox="1"/>
            <p:nvPr/>
          </p:nvSpPr>
          <p:spPr>
            <a:xfrm>
              <a:off x="3258007" y="1677888"/>
              <a:ext cx="1371599" cy="457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ru-RU" sz="2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adj-root</a:t>
              </a:r>
              <a:r>
                <a:rPr lang="ru-RU" sz="2400" baseline="-250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</a:p>
          </p:txBody>
        </p:sp>
        <p:sp>
          <p:nvSpPr>
            <p:cNvPr id="1078" name="Shape 1078"/>
            <p:cNvSpPr txBox="1"/>
            <p:nvPr/>
          </p:nvSpPr>
          <p:spPr>
            <a:xfrm>
              <a:off x="5315407" y="2135088"/>
              <a:ext cx="2133599" cy="457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ru-RU" sz="2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-</a:t>
              </a:r>
              <a:r>
                <a:rPr lang="ru-RU" sz="24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er</a:t>
              </a:r>
              <a:r>
                <a:rPr lang="ru-RU" sz="2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 -</a:t>
              </a:r>
              <a:r>
                <a:rPr lang="ru-RU" sz="24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ly</a:t>
              </a:r>
              <a:r>
                <a:rPr lang="ru-RU" sz="2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 -</a:t>
              </a:r>
              <a:r>
                <a:rPr lang="ru-RU" sz="24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est</a:t>
              </a:r>
              <a:endParaRPr lang="ru-RU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79" name="Shape 1079"/>
            <p:cNvSpPr txBox="1"/>
            <p:nvPr/>
          </p:nvSpPr>
          <p:spPr>
            <a:xfrm>
              <a:off x="1810207" y="4116287"/>
              <a:ext cx="3810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ru-RU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ε</a:t>
              </a:r>
            </a:p>
          </p:txBody>
        </p:sp>
        <p:sp>
          <p:nvSpPr>
            <p:cNvPr id="1080" name="Shape 1080"/>
            <p:cNvSpPr txBox="1"/>
            <p:nvPr/>
          </p:nvSpPr>
          <p:spPr>
            <a:xfrm>
              <a:off x="2953207" y="3049488"/>
              <a:ext cx="1295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ru-RU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adj-root</a:t>
              </a:r>
              <a:r>
                <a:rPr lang="ru-RU" sz="2400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</a:p>
          </p:txBody>
        </p:sp>
        <p:sp>
          <p:nvSpPr>
            <p:cNvPr id="1081" name="Shape 1081"/>
            <p:cNvSpPr txBox="1"/>
            <p:nvPr/>
          </p:nvSpPr>
          <p:spPr>
            <a:xfrm>
              <a:off x="3258007" y="4649687"/>
              <a:ext cx="14478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ru-RU" sz="2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adj-root</a:t>
              </a:r>
              <a:r>
                <a:rPr lang="ru-RU" sz="2400" baseline="-250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</a:p>
          </p:txBody>
        </p:sp>
        <p:sp>
          <p:nvSpPr>
            <p:cNvPr id="1082" name="Shape 1082"/>
            <p:cNvSpPr txBox="1"/>
            <p:nvPr/>
          </p:nvSpPr>
          <p:spPr>
            <a:xfrm>
              <a:off x="5315407" y="4116287"/>
              <a:ext cx="1371599" cy="457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ru-RU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-er, -est</a:t>
              </a:r>
            </a:p>
          </p:txBody>
        </p:sp>
        <p:cxnSp>
          <p:nvCxnSpPr>
            <p:cNvPr id="1085" name="Shape 1085"/>
            <p:cNvCxnSpPr/>
            <p:nvPr/>
          </p:nvCxnSpPr>
          <p:spPr>
            <a:xfrm>
              <a:off x="743406" y="3278087"/>
              <a:ext cx="762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</p:grpSp>
      <p:pic>
        <p:nvPicPr>
          <p:cNvPr id="1087" name="Shape 10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36098" y="6453333"/>
            <a:ext cx="397633" cy="27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Shape 1093"/>
          <p:cNvSpPr txBox="1">
            <a:spLocks noGrp="1"/>
          </p:cNvSpPr>
          <p:nvPr>
            <p:ph type="title"/>
          </p:nvPr>
        </p:nvSpPr>
        <p:spPr>
          <a:xfrm>
            <a:off x="1259632" y="151283"/>
            <a:ext cx="7350968" cy="851942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-RU" sz="3200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Компьютерная лингвистика 2</a:t>
            </a:r>
            <a:br>
              <a:rPr lang="ru-RU" sz="3200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3200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Формальные модели</a:t>
            </a:r>
          </a:p>
        </p:txBody>
      </p:sp>
      <p:sp>
        <p:nvSpPr>
          <p:cNvPr id="1096" name="Shape 1096"/>
          <p:cNvSpPr txBox="1">
            <a:spLocks noGrp="1"/>
          </p:cNvSpPr>
          <p:nvPr>
            <p:ph type="body" idx="1"/>
          </p:nvPr>
        </p:nvSpPr>
        <p:spPr>
          <a:xfrm>
            <a:off x="467543" y="1772816"/>
            <a:ext cx="8229600" cy="43894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3050" marR="0" lvl="0" indent="-273050" algn="l" rtl="0"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None/>
            </a:pPr>
            <a:r>
              <a:rPr lang="ru-RU" sz="2600" b="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Контекстно-свободные грамматики</a:t>
            </a:r>
            <a:endParaRPr sz="26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Дата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91D3A35-79F4-489B-B473-44BDDBDB583D}" type="datetime1">
              <a:rPr lang="en-US" smtClean="0"/>
              <a:t>11/25/2019</a:t>
            </a:fld>
            <a:endParaRPr lang="en-US"/>
          </a:p>
        </p:txBody>
      </p:sp>
      <p:sp>
        <p:nvSpPr>
          <p:cNvPr id="1097" name="Shape 1097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46</a:t>
            </a:fld>
            <a:endParaRPr lang="ru-RU" sz="1200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95" name="Shape 1095" descr="http://ling.ucsc.edu/Jorge/potsdam_img1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9632" y="2996951"/>
            <a:ext cx="4600148" cy="207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Shape 10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2471" y="6421371"/>
            <a:ext cx="397633" cy="27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 txBox="1">
            <a:spLocks noGrp="1"/>
          </p:cNvSpPr>
          <p:nvPr>
            <p:ph type="title"/>
          </p:nvPr>
        </p:nvSpPr>
        <p:spPr>
          <a:xfrm>
            <a:off x="457200" y="42038"/>
            <a:ext cx="8229600" cy="851942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-RU" sz="3200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Компьютерная лингвистика 2</a:t>
            </a:r>
            <a:br>
              <a:rPr lang="ru-RU" sz="3200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3200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Формальные модели</a:t>
            </a:r>
          </a:p>
        </p:txBody>
      </p:sp>
      <p:sp>
        <p:nvSpPr>
          <p:cNvPr id="2" name="Дата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FAB30B2-FDC4-4645-A3AC-B95FB55EA560}" type="datetime1">
              <a:rPr lang="en-US" smtClean="0"/>
              <a:t>11/25/2019</a:t>
            </a:fld>
            <a:endParaRPr lang="en-US"/>
          </a:p>
        </p:txBody>
      </p:sp>
      <p:sp>
        <p:nvSpPr>
          <p:cNvPr id="1109" name="Shape 1109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47</a:t>
            </a:fld>
            <a:endParaRPr lang="ru-RU" sz="1200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06" name="Shape 1106" descr="http://ling.ucsc.edu/Jorge/potsdam_img1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9650" y="3643312"/>
            <a:ext cx="287655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Shape 1107" descr="http://ling.ucsc.edu/Jorge/potsdam_img2.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1600" y="1526443"/>
            <a:ext cx="6983289" cy="482990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08" name="Shape 1108"/>
          <p:cNvGraphicFramePr/>
          <p:nvPr/>
        </p:nvGraphicFramePr>
        <p:xfrm>
          <a:off x="3059832" y="1844824"/>
          <a:ext cx="5590825" cy="1023190"/>
        </p:xfrm>
        <a:graphic>
          <a:graphicData uri="http://schemas.openxmlformats.org/drawingml/2006/table">
            <a:tbl>
              <a:tblPr>
                <a:noFill/>
                <a:tableStyleId>{EFCC1699-F070-49DA-8B2C-16C9FDE576F2}</a:tableStyleId>
              </a:tblPr>
              <a:tblGrid>
                <a:gridCol w="5382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6450">
                <a:tc>
                  <a:txBody>
                    <a:bodyPr/>
                    <a:lstStyle/>
                    <a:p>
                      <a:pPr marL="4572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ru-RU" sz="2400" u="none" strike="noStrike" cap="none">
                          <a:solidFill>
                            <a:srgbClr val="7711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 wish you a happy birthday</a:t>
                      </a:r>
                    </a:p>
                  </a:txBody>
                  <a:tcPr marL="9525" marR="9525" marT="9525" marB="95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ru-RU" sz="1200">
                          <a:solidFill>
                            <a:srgbClr val="7711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</a:p>
                  </a:txBody>
                  <a:tcPr marL="9525" marR="9525" marT="9525" marB="95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endParaRPr sz="1200">
                        <a:solidFill>
                          <a:srgbClr val="7711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ru-RU" sz="1200">
                          <a:solidFill>
                            <a:srgbClr val="7711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</a:p>
                  </a:txBody>
                  <a:tcPr marL="9525" marR="9525" marT="9525" marB="95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400">
                <a:tc>
                  <a:txBody>
                    <a:bodyPr/>
                    <a:lstStyle/>
                    <a:p>
                      <a:pPr marL="3429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71100"/>
                        </a:buClr>
                        <a:buSzPct val="100000"/>
                        <a:buFont typeface="Times New Roman"/>
                        <a:buAutoNum type="arabicPeriod"/>
                      </a:pPr>
                      <a:r>
                        <a:rPr lang="ru-RU" sz="1200">
                          <a:solidFill>
                            <a:srgbClr val="7711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</a:p>
                  </a:txBody>
                  <a:tcPr marL="9525" marR="9525" marT="9525" marB="95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endParaRPr sz="1200">
                        <a:solidFill>
                          <a:srgbClr val="7711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95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10" name="Shape 11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36098" y="6453333"/>
            <a:ext cx="397633" cy="27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36213FC-6A59-4538-8872-66C7BCA9BF21}" type="datetime1">
              <a:rPr lang="en-US" smtClean="0"/>
              <a:t>11/25/2019</a:t>
            </a:fld>
            <a:endParaRPr lang="en-US"/>
          </a:p>
        </p:txBody>
      </p:sp>
      <p:sp>
        <p:nvSpPr>
          <p:cNvPr id="1118" name="Shape 1118"/>
          <p:cNvSpPr txBox="1">
            <a:spLocks noGrp="1"/>
          </p:cNvSpPr>
          <p:nvPr>
            <p:ph type="sldNum" idx="12"/>
          </p:nvPr>
        </p:nvSpPr>
        <p:spPr>
          <a:xfrm>
            <a:off x="3124200" y="6248400"/>
            <a:ext cx="2895600" cy="47624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48</a:t>
            </a:fld>
            <a:endParaRPr lang="ru-RU"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9" name="Shape 1119"/>
          <p:cNvSpPr/>
          <p:nvPr/>
        </p:nvSpPr>
        <p:spPr>
          <a:xfrm>
            <a:off x="1466136" y="13385"/>
            <a:ext cx="7200799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ru-RU" sz="36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Компьютерная лингвистика 2</a:t>
            </a:r>
            <a:br>
              <a:rPr lang="ru-RU" sz="36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36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Формальные модели</a:t>
            </a:r>
          </a:p>
        </p:txBody>
      </p:sp>
      <p:pic>
        <p:nvPicPr>
          <p:cNvPr id="1121" name="Shape 1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8105" y="6503167"/>
            <a:ext cx="397633" cy="2762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857587" y="1559612"/>
            <a:ext cx="56460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3050" lvl="0" indent="-273050">
              <a:buClr>
                <a:srgbClr val="0BD0D9"/>
              </a:buClr>
              <a:buSzPct val="95000"/>
            </a:pPr>
            <a:r>
              <a:rPr lang="ru-RU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Контекстно-свободные грамматики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892" y="2270059"/>
            <a:ext cx="7025299" cy="38509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Shape 1128"/>
          <p:cNvSpPr txBox="1">
            <a:spLocks noGrp="1"/>
          </p:cNvSpPr>
          <p:nvPr>
            <p:ph type="title"/>
          </p:nvPr>
        </p:nvSpPr>
        <p:spPr>
          <a:xfrm>
            <a:off x="467543" y="982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-RU" sz="38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Компьютерная лингвистика</a:t>
            </a:r>
          </a:p>
        </p:txBody>
      </p:sp>
      <p:sp>
        <p:nvSpPr>
          <p:cNvPr id="1129" name="Shape 1129"/>
          <p:cNvSpPr txBox="1">
            <a:spLocks noGrp="1"/>
          </p:cNvSpPr>
          <p:nvPr>
            <p:ph type="body" idx="1"/>
          </p:nvPr>
        </p:nvSpPr>
        <p:spPr>
          <a:xfrm>
            <a:off x="457200" y="1263766"/>
            <a:ext cx="8229600" cy="478539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3050" marR="0" lvl="0" indent="-2730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3000"/>
              <a:buFont typeface="Noto Sans Symbols"/>
              <a:buChar char="●"/>
            </a:pPr>
            <a:r>
              <a:rPr lang="ru-RU" sz="1860" b="0" i="0" u="none" strike="noStrike" cap="none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Компьютерная лингвистика</a:t>
            </a:r>
          </a:p>
          <a:p>
            <a:pPr marL="639763" marR="0" lvl="1" indent="-246062" algn="l" rtl="0">
              <a:lnSpc>
                <a:spcPct val="80000"/>
              </a:lnSpc>
              <a:spcBef>
                <a:spcPts val="310"/>
              </a:spcBef>
              <a:spcAft>
                <a:spcPts val="0"/>
              </a:spcAft>
              <a:buClr>
                <a:schemeClr val="lt2"/>
              </a:buClr>
              <a:buSzPct val="82343"/>
              <a:buFont typeface="Noto Sans Symbols"/>
              <a:buChar char="●"/>
            </a:pPr>
            <a:r>
              <a:rPr lang="ru-RU" sz="1550" b="0" i="0" u="none" strike="noStrike" cap="none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Лингвистические задачи в приложениях. Примеры</a:t>
            </a:r>
          </a:p>
          <a:p>
            <a:pPr marL="273050" marR="0" lvl="0" indent="-273050" algn="l" rtl="0">
              <a:lnSpc>
                <a:spcPct val="80000"/>
              </a:lnSpc>
              <a:spcBef>
                <a:spcPts val="341"/>
              </a:spcBef>
              <a:spcAft>
                <a:spcPts val="0"/>
              </a:spcAft>
              <a:buClr>
                <a:schemeClr val="lt2"/>
              </a:buClr>
              <a:buSzPct val="95223"/>
              <a:buFont typeface="Noto Sans Symbols"/>
              <a:buChar char="●"/>
            </a:pPr>
            <a:r>
              <a:rPr lang="ru-RU" sz="1704" b="0" i="0" u="none" strike="noStrike" cap="none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основных направления компьютерной лингвистики</a:t>
            </a:r>
          </a:p>
          <a:p>
            <a:pPr marL="639763" marR="0" lvl="1" indent="-246062" algn="l" rtl="0">
              <a:lnSpc>
                <a:spcPct val="80000"/>
              </a:lnSpc>
              <a:spcBef>
                <a:spcPts val="341"/>
              </a:spcBef>
              <a:spcAft>
                <a:spcPts val="0"/>
              </a:spcAft>
              <a:buClr>
                <a:schemeClr val="lt2"/>
              </a:buClr>
              <a:buSzPct val="85200"/>
              <a:buFont typeface="Noto Sans Symbols"/>
              <a:buChar char="●"/>
            </a:pPr>
            <a:r>
              <a:rPr lang="ru-RU" sz="1704" b="0" i="0" u="none" strike="noStrike" cap="none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Компьютерная лингвистика 1: электронные ресурсы и инструменты работы с языковыми данными</a:t>
            </a:r>
          </a:p>
          <a:p>
            <a:pPr marL="639763" marR="0" lvl="1" indent="-246062" algn="l" rtl="0">
              <a:lnSpc>
                <a:spcPct val="80000"/>
              </a:lnSpc>
              <a:spcBef>
                <a:spcPts val="341"/>
              </a:spcBef>
              <a:spcAft>
                <a:spcPts val="0"/>
              </a:spcAft>
              <a:buClr>
                <a:schemeClr val="lt2"/>
              </a:buClr>
              <a:buSzPct val="85200"/>
              <a:buFont typeface="Noto Sans Symbols"/>
              <a:buChar char="●"/>
            </a:pPr>
            <a:r>
              <a:rPr lang="ru-RU" sz="1704" b="0" i="0" u="none" strike="noStrike" cap="none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Компьютерная лингвистика 2: моделирования языка</a:t>
            </a:r>
          </a:p>
          <a:p>
            <a:pPr marL="639763" marR="0" lvl="1" indent="-246062" algn="l" rtl="0">
              <a:lnSpc>
                <a:spcPct val="80000"/>
              </a:lnSpc>
              <a:spcBef>
                <a:spcPts val="341"/>
              </a:spcBef>
              <a:spcAft>
                <a:spcPts val="0"/>
              </a:spcAft>
              <a:buClr>
                <a:schemeClr val="accent1"/>
              </a:buClr>
              <a:buSzPct val="85200"/>
              <a:buFont typeface="Noto Sans Symbols"/>
              <a:buChar char="●"/>
            </a:pPr>
            <a:r>
              <a:rPr lang="ru-RU" sz="1704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Компьютерная лингвистика 3: инженерная лингвистика (обработка языка в различных приложениях)</a:t>
            </a:r>
          </a:p>
          <a:p>
            <a:pPr marL="273050" marR="0" lvl="0" indent="-27305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rgbClr val="0BD0D9"/>
              </a:buClr>
              <a:buSzPct val="95079"/>
              <a:buFont typeface="Noto Sans Symbols"/>
              <a:buChar char="●"/>
            </a:pPr>
            <a:r>
              <a:rPr lang="ru-RU" sz="2402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Задачи компьютерной лингвистики 3. Автоматический анализ текста в приложениях</a:t>
            </a:r>
          </a:p>
          <a:p>
            <a:pPr marL="639763" marR="0" lvl="1" indent="-246062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85070"/>
              <a:buFont typeface="Noto Sans Symbols"/>
              <a:buChar char="●"/>
            </a:pPr>
            <a:r>
              <a:rPr lang="ru-RU" sz="2402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информационный поиск vs. извлечение информации из текста</a:t>
            </a:r>
          </a:p>
          <a:p>
            <a:pPr marL="639763" marR="0" lvl="1" indent="-246062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85070"/>
              <a:buFont typeface="Noto Sans Symbols"/>
              <a:buChar char="●"/>
            </a:pPr>
            <a:r>
              <a:rPr lang="ru-RU" sz="2402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анализ данных vs. извлечение знаний из текста</a:t>
            </a:r>
          </a:p>
          <a:p>
            <a:pPr marL="273050" marR="0" lvl="0" indent="-273050" algn="l" rtl="0">
              <a:lnSpc>
                <a:spcPct val="80000"/>
              </a:lnSpc>
              <a:spcBef>
                <a:spcPts val="403"/>
              </a:spcBef>
              <a:spcAft>
                <a:spcPts val="0"/>
              </a:spcAft>
              <a:buClr>
                <a:schemeClr val="lt2"/>
              </a:buClr>
              <a:buSzPct val="95712"/>
              <a:buFont typeface="Noto Sans Symbols"/>
              <a:buChar char="●"/>
            </a:pPr>
            <a:r>
              <a:rPr lang="ru-RU" sz="2015" b="0" i="0" u="none" strike="noStrike" cap="none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Этапы лингвистической обработки</a:t>
            </a:r>
          </a:p>
          <a:p>
            <a:pPr marL="273050" marR="0" lvl="0" indent="-273050" algn="l" rtl="0">
              <a:lnSpc>
                <a:spcPct val="80000"/>
              </a:lnSpc>
              <a:spcBef>
                <a:spcPts val="403"/>
              </a:spcBef>
              <a:spcAft>
                <a:spcPts val="0"/>
              </a:spcAft>
              <a:buClr>
                <a:schemeClr val="lt2"/>
              </a:buClr>
              <a:buSzPct val="95712"/>
              <a:buFont typeface="Noto Sans Symbols"/>
              <a:buChar char="●"/>
            </a:pPr>
            <a:r>
              <a:rPr lang="ru-RU" sz="2015" b="0" i="0" u="none" strike="noStrike" cap="none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Свойства языка: сложности при моделировании языковых явлений</a:t>
            </a:r>
          </a:p>
          <a:p>
            <a:pPr marL="273050" marR="0" lvl="0" indent="-273050" algn="l" rtl="0">
              <a:lnSpc>
                <a:spcPct val="80000"/>
              </a:lnSpc>
              <a:spcBef>
                <a:spcPts val="403"/>
              </a:spcBef>
              <a:spcAft>
                <a:spcPts val="0"/>
              </a:spcAft>
              <a:buClr>
                <a:schemeClr val="lt2"/>
              </a:buClr>
              <a:buSzPct val="95712"/>
              <a:buFont typeface="Noto Sans Symbols"/>
              <a:buChar char="●"/>
            </a:pPr>
            <a:r>
              <a:rPr lang="ru-RU" sz="2015" b="0" i="0" u="none" strike="noStrike" cap="none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Примеры лингвистических платформ</a:t>
            </a:r>
          </a:p>
          <a:p>
            <a:pPr marL="273050" marR="0" lvl="0" indent="-273050" algn="l" rtl="0">
              <a:lnSpc>
                <a:spcPct val="80000"/>
              </a:lnSpc>
              <a:spcBef>
                <a:spcPts val="403"/>
              </a:spcBef>
              <a:spcAft>
                <a:spcPts val="0"/>
              </a:spcAft>
              <a:buClr>
                <a:srgbClr val="0BD0D9"/>
              </a:buClr>
              <a:buSzPct val="95712"/>
              <a:buFont typeface="Noto Sans Symbols"/>
              <a:buNone/>
            </a:pPr>
            <a:endParaRPr sz="2015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3050" marR="0" lvl="0" indent="-273050" algn="l" rtl="0">
              <a:lnSpc>
                <a:spcPct val="80000"/>
              </a:lnSpc>
              <a:spcBef>
                <a:spcPts val="403"/>
              </a:spcBef>
              <a:spcAft>
                <a:spcPts val="0"/>
              </a:spcAft>
              <a:buClr>
                <a:srgbClr val="0BD0D9"/>
              </a:buClr>
              <a:buSzPct val="95712"/>
              <a:buFont typeface="Noto Sans Symbols"/>
              <a:buNone/>
            </a:pPr>
            <a:endParaRPr sz="2015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Дата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6E5B678-BA1E-4AE0-ABD5-EA6D6EE5F7A4}" type="datetime1">
              <a:rPr lang="en-US" smtClean="0"/>
              <a:t>11/25/2019</a:t>
            </a:fld>
            <a:endParaRPr lang="en-US"/>
          </a:p>
        </p:txBody>
      </p:sp>
      <p:sp>
        <p:nvSpPr>
          <p:cNvPr id="1131" name="Shape 1131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49</a:t>
            </a:fld>
            <a:endParaRPr lang="ru-RU" sz="1200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 Яндекс + Яндекс новости: </a:t>
            </a:r>
            <a:r>
              <a:rPr lang="en-US" dirty="0">
                <a:hlinkClick r:id="rId2"/>
              </a:rPr>
              <a:t>https://yandex.ru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https://yandex.ru/news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www.pullenti.ru/DemoPage.aspx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wordnetweb.princeton.edu/perl/webwn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>
                <a:hlinkClick r:id="rId6"/>
              </a:rPr>
              <a:t>https://rusvectores.org/ru/associates</a:t>
            </a:r>
            <a:r>
              <a:rPr lang="en-US" dirty="0" smtClean="0">
                <a:hlinkClick r:id="rId6"/>
              </a:rPr>
              <a:t>/#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>
                <a:hlinkClick r:id="rId7"/>
              </a:rPr>
              <a:t>https://www.visualthesaurus.com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>
                <a:hlinkClick r:id="rId8"/>
              </a:rPr>
              <a:t>https://www.csc2.ncsu.edu/faculty/healey/tweet_viz/tweet_app/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ru-RU" sz="1200" b="0" i="0" u="none" strike="noStrike" cap="none" dirty="0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EB70CD6-4A9C-4540-8464-BC5CE3033C82}" type="datetime1">
              <a:rPr lang="en-US" smtClean="0"/>
              <a:t>11/25/2019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8204" y="188980"/>
            <a:ext cx="7590112" cy="969260"/>
          </a:xfrm>
        </p:spPr>
        <p:txBody>
          <a:bodyPr/>
          <a:lstStyle/>
          <a:p>
            <a:r>
              <a:rPr lang="ru-RU" dirty="0" smtClean="0"/>
              <a:t>Практикум. Примеры систем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13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Shape 1128"/>
          <p:cNvSpPr txBox="1">
            <a:spLocks noGrp="1"/>
          </p:cNvSpPr>
          <p:nvPr>
            <p:ph type="title"/>
          </p:nvPr>
        </p:nvSpPr>
        <p:spPr>
          <a:xfrm>
            <a:off x="1630679" y="9823"/>
            <a:ext cx="7066463" cy="698837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-RU" sz="3800" b="0" i="0" u="none" strike="noStrike" cap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Компьютерная лингвистика</a:t>
            </a:r>
          </a:p>
        </p:txBody>
      </p:sp>
      <p:sp>
        <p:nvSpPr>
          <p:cNvPr id="1129" name="Shape 1129"/>
          <p:cNvSpPr txBox="1">
            <a:spLocks noGrp="1"/>
          </p:cNvSpPr>
          <p:nvPr>
            <p:ph type="body" idx="1"/>
          </p:nvPr>
        </p:nvSpPr>
        <p:spPr>
          <a:xfrm>
            <a:off x="457200" y="1263766"/>
            <a:ext cx="8229600" cy="478539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3050" marR="0" lvl="0" indent="-273050" algn="l" rtl="0">
              <a:lnSpc>
                <a:spcPct val="80000"/>
              </a:lnSpc>
              <a:spcBef>
                <a:spcPts val="403"/>
              </a:spcBef>
              <a:spcAft>
                <a:spcPts val="0"/>
              </a:spcAft>
              <a:buClr>
                <a:srgbClr val="0BD0D9"/>
              </a:buClr>
              <a:buSzPct val="95712"/>
              <a:buFont typeface="Noto Sans Symbols"/>
              <a:buNone/>
            </a:pPr>
            <a:r>
              <a:rPr lang="ru-RU" sz="2015" b="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Немного истории</a:t>
            </a:r>
          </a:p>
          <a:p>
            <a:pPr marL="273050" marR="0" lvl="0" indent="-273050" algn="l" rtl="0">
              <a:lnSpc>
                <a:spcPct val="80000"/>
              </a:lnSpc>
              <a:spcBef>
                <a:spcPts val="403"/>
              </a:spcBef>
              <a:spcAft>
                <a:spcPts val="0"/>
              </a:spcAft>
              <a:buClr>
                <a:srgbClr val="0BD0D9"/>
              </a:buClr>
              <a:buSzPct val="95712"/>
              <a:buFont typeface="Noto Sans Symbols"/>
              <a:buNone/>
            </a:pPr>
            <a:endParaRPr lang="ru-RU" sz="2015" dirty="0"/>
          </a:p>
          <a:p>
            <a:pPr marL="273050" marR="0" lvl="0" indent="-273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BD0D9"/>
              </a:buClr>
              <a:buSzPct val="95712"/>
              <a:buFont typeface="Noto Sans Symbols"/>
              <a:buNone/>
            </a:pPr>
            <a:r>
              <a:rPr lang="ru-RU" b="0" i="0" u="none" strike="noStrike" cap="none" dirty="0" smtClean="0">
                <a:solidFill>
                  <a:schemeClr val="dk1"/>
                </a:solidFill>
                <a:sym typeface="Times New Roman"/>
              </a:rPr>
              <a:t>Два направления как движущие силы развития автоматической обработки текста </a:t>
            </a:r>
            <a:endParaRPr lang="en-US" b="0" i="0" u="none" strike="noStrike" cap="none" dirty="0" smtClean="0">
              <a:solidFill>
                <a:schemeClr val="dk1"/>
              </a:solidFill>
              <a:sym typeface="Times New Roman"/>
            </a:endParaRPr>
          </a:p>
          <a:p>
            <a:pPr marL="273050" marR="0" lvl="0" indent="-273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BD0D9"/>
              </a:buClr>
              <a:buSzPct val="95712"/>
              <a:buFont typeface="Noto Sans Symbols"/>
              <a:buNone/>
            </a:pPr>
            <a:r>
              <a:rPr lang="ru-RU" b="0" i="0" u="none" strike="noStrike" cap="none" dirty="0" smtClean="0">
                <a:solidFill>
                  <a:schemeClr val="dk1"/>
                </a:solidFill>
                <a:sym typeface="Times New Roman"/>
              </a:rPr>
              <a:t>(+ популяризации</a:t>
            </a:r>
            <a:r>
              <a:rPr lang="ru-RU" dirty="0" smtClean="0"/>
              <a:t>, а также важные точки в развитии Искусственного интеллекта как дисциплины</a:t>
            </a:r>
            <a:r>
              <a:rPr lang="ru-RU" b="0" i="0" u="none" strike="noStrike" cap="none" dirty="0" smtClean="0">
                <a:solidFill>
                  <a:schemeClr val="dk1"/>
                </a:solidFill>
                <a:sym typeface="Times New Roman"/>
              </a:rPr>
              <a:t>)</a:t>
            </a:r>
          </a:p>
          <a:p>
            <a:pPr marL="709613" lvl="1" indent="-342900">
              <a:lnSpc>
                <a:spcPct val="100000"/>
              </a:lnSpc>
              <a:spcBef>
                <a:spcPts val="600"/>
              </a:spcBef>
              <a:buClr>
                <a:srgbClr val="0BD0D9"/>
              </a:buClr>
              <a:buSzPct val="95712"/>
              <a:buFont typeface="Wingdings" panose="05000000000000000000" pitchFamily="2" charset="2"/>
              <a:buChar char="ü"/>
            </a:pPr>
            <a:r>
              <a:rPr lang="ru-RU" dirty="0" smtClean="0"/>
              <a:t>машинный перевод</a:t>
            </a:r>
          </a:p>
          <a:p>
            <a:pPr marL="709613" lvl="1" indent="-342900">
              <a:lnSpc>
                <a:spcPct val="100000"/>
              </a:lnSpc>
              <a:spcBef>
                <a:spcPts val="600"/>
              </a:spcBef>
              <a:buClr>
                <a:srgbClr val="0BD0D9"/>
              </a:buClr>
              <a:buSzPct val="95712"/>
              <a:buFont typeface="Wingdings" panose="05000000000000000000" pitchFamily="2" charset="2"/>
              <a:buChar char="ü"/>
            </a:pPr>
            <a:r>
              <a:rPr lang="ru-RU" b="0" i="0" u="none" strike="noStrike" cap="none" dirty="0" smtClean="0">
                <a:solidFill>
                  <a:schemeClr val="dk1"/>
                </a:solidFill>
                <a:sym typeface="Times New Roman"/>
              </a:rPr>
              <a:t>диалоговые системы</a:t>
            </a:r>
          </a:p>
          <a:p>
            <a:pPr marL="709613" lvl="1" indent="-342900">
              <a:lnSpc>
                <a:spcPct val="80000"/>
              </a:lnSpc>
              <a:spcBef>
                <a:spcPts val="403"/>
              </a:spcBef>
              <a:buClr>
                <a:srgbClr val="0BD0D9"/>
              </a:buClr>
              <a:buSzPct val="95712"/>
            </a:pPr>
            <a:endParaRPr sz="2015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3050" marR="0" lvl="0" indent="-273050" algn="l" rtl="0">
              <a:lnSpc>
                <a:spcPct val="80000"/>
              </a:lnSpc>
              <a:spcBef>
                <a:spcPts val="403"/>
              </a:spcBef>
              <a:spcAft>
                <a:spcPts val="0"/>
              </a:spcAft>
              <a:buClr>
                <a:srgbClr val="0BD0D9"/>
              </a:buClr>
              <a:buSzPct val="95712"/>
              <a:buFont typeface="Noto Sans Symbols"/>
              <a:buNone/>
            </a:pPr>
            <a:endParaRPr sz="2015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Дата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6E5B678-BA1E-4AE0-ABD5-EA6D6EE5F7A4}" type="datetime1">
              <a:rPr lang="en-US" smtClean="0"/>
              <a:t>11/25/2019</a:t>
            </a:fld>
            <a:endParaRPr lang="en-US"/>
          </a:p>
        </p:txBody>
      </p:sp>
      <p:sp>
        <p:nvSpPr>
          <p:cNvPr id="1131" name="Shape 1131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50</a:t>
            </a:fld>
            <a:endParaRPr lang="ru-RU" sz="1200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54820" y="32751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97401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Shape 1128"/>
          <p:cNvSpPr txBox="1">
            <a:spLocks noGrp="1"/>
          </p:cNvSpPr>
          <p:nvPr>
            <p:ph type="title"/>
          </p:nvPr>
        </p:nvSpPr>
        <p:spPr>
          <a:xfrm>
            <a:off x="1630679" y="9823"/>
            <a:ext cx="7066463" cy="698837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-RU" sz="3800" b="0" i="0" u="none" strike="noStrike" cap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Компьютерная лингвистика</a:t>
            </a:r>
          </a:p>
        </p:txBody>
      </p:sp>
      <p:sp>
        <p:nvSpPr>
          <p:cNvPr id="1129" name="Shape 1129"/>
          <p:cNvSpPr txBox="1">
            <a:spLocks noGrp="1"/>
          </p:cNvSpPr>
          <p:nvPr>
            <p:ph type="body" idx="1"/>
          </p:nvPr>
        </p:nvSpPr>
        <p:spPr>
          <a:xfrm>
            <a:off x="457200" y="1263766"/>
            <a:ext cx="8229600" cy="478539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fontAlgn="base"/>
            <a:r>
              <a:rPr lang="ru-RU" b="1" dirty="0"/>
              <a:t>Тест Тьюринга</a:t>
            </a:r>
          </a:p>
          <a:p>
            <a:pPr fontAlgn="base"/>
            <a:r>
              <a:rPr lang="ru-RU" b="1" dirty="0"/>
              <a:t>1964-1966 </a:t>
            </a:r>
            <a:r>
              <a:rPr lang="ru-RU" dirty="0"/>
              <a:t>– ELIZA, первые </a:t>
            </a:r>
            <a:r>
              <a:rPr lang="ru-RU" dirty="0" err="1"/>
              <a:t>чатботы</a:t>
            </a:r>
            <a:endParaRPr lang="ru-RU" b="1" dirty="0"/>
          </a:p>
          <a:p>
            <a:pPr fontAlgn="base"/>
            <a:r>
              <a:rPr lang="ru-RU" b="1" dirty="0"/>
              <a:t>1970е </a:t>
            </a:r>
            <a:r>
              <a:rPr lang="ru-RU" dirty="0"/>
              <a:t>– онтологии; </a:t>
            </a:r>
            <a:r>
              <a:rPr lang="ru-RU" dirty="0" err="1"/>
              <a:t>Conceptual</a:t>
            </a:r>
            <a:r>
              <a:rPr lang="ru-RU" dirty="0"/>
              <a:t> </a:t>
            </a:r>
            <a:r>
              <a:rPr lang="ru-RU" dirty="0" err="1"/>
              <a:t>Dependency</a:t>
            </a:r>
            <a:r>
              <a:rPr lang="ru-RU" dirty="0"/>
              <a:t> </a:t>
            </a:r>
            <a:r>
              <a:rPr lang="ru-RU" dirty="0" err="1"/>
              <a:t>Theory</a:t>
            </a:r>
            <a:r>
              <a:rPr lang="ru-RU" dirty="0"/>
              <a:t> (R. </a:t>
            </a:r>
            <a:r>
              <a:rPr lang="ru-RU" dirty="0" err="1"/>
              <a:t>Schank</a:t>
            </a:r>
            <a:r>
              <a:rPr lang="ru-RU" dirty="0"/>
              <a:t>)</a:t>
            </a:r>
            <a:endParaRPr lang="ru-RU" b="1" dirty="0"/>
          </a:p>
          <a:p>
            <a:pPr fontAlgn="base"/>
            <a:r>
              <a:rPr lang="ru-RU" dirty="0"/>
              <a:t>Развитие экспертных систем, систем, основанных на онтологическом моделировании ограниченной предметной области</a:t>
            </a:r>
          </a:p>
          <a:p>
            <a:pPr fontAlgn="base"/>
            <a:r>
              <a:rPr lang="ru-RU" b="1" dirty="0"/>
              <a:t>конец 1980х-1990е </a:t>
            </a:r>
            <a:r>
              <a:rPr lang="ru-RU" dirty="0"/>
              <a:t>– внедрение статистических методов (распознавание речи, POS-</a:t>
            </a:r>
            <a:r>
              <a:rPr lang="ru-RU" dirty="0" err="1"/>
              <a:t>tagging</a:t>
            </a:r>
            <a:r>
              <a:rPr lang="ru-RU" dirty="0"/>
              <a:t>)</a:t>
            </a:r>
            <a:endParaRPr lang="ru-RU" b="1" dirty="0"/>
          </a:p>
          <a:p>
            <a:pPr marL="709613" lvl="1" indent="-342900">
              <a:lnSpc>
                <a:spcPct val="80000"/>
              </a:lnSpc>
              <a:spcBef>
                <a:spcPts val="403"/>
              </a:spcBef>
              <a:buClr>
                <a:srgbClr val="0BD0D9"/>
              </a:buClr>
              <a:buSzPct val="95712"/>
            </a:pPr>
            <a:endParaRPr sz="2015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3050" marR="0" lvl="0" indent="-273050" algn="l" rtl="0">
              <a:lnSpc>
                <a:spcPct val="80000"/>
              </a:lnSpc>
              <a:spcBef>
                <a:spcPts val="403"/>
              </a:spcBef>
              <a:spcAft>
                <a:spcPts val="0"/>
              </a:spcAft>
              <a:buClr>
                <a:srgbClr val="0BD0D9"/>
              </a:buClr>
              <a:buSzPct val="95712"/>
              <a:buFont typeface="Noto Sans Symbols"/>
              <a:buNone/>
            </a:pPr>
            <a:endParaRPr sz="2015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Дата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6E5B678-BA1E-4AE0-ABD5-EA6D6EE5F7A4}" type="datetime1">
              <a:rPr lang="en-US" smtClean="0"/>
              <a:t>11/25/2019</a:t>
            </a:fld>
            <a:endParaRPr lang="en-US"/>
          </a:p>
        </p:txBody>
      </p:sp>
      <p:sp>
        <p:nvSpPr>
          <p:cNvPr id="1131" name="Shape 1131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51</a:t>
            </a:fld>
            <a:endParaRPr lang="ru-RU" sz="1200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54820" y="32751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02228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Shape 1128"/>
          <p:cNvSpPr txBox="1">
            <a:spLocks noGrp="1"/>
          </p:cNvSpPr>
          <p:nvPr>
            <p:ph type="title"/>
          </p:nvPr>
        </p:nvSpPr>
        <p:spPr>
          <a:xfrm>
            <a:off x="1630679" y="9823"/>
            <a:ext cx="7066463" cy="698837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-RU" sz="3800" b="0" i="0" u="none" strike="noStrike" cap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Компьютерная лингвистика</a:t>
            </a:r>
          </a:p>
        </p:txBody>
      </p:sp>
      <p:sp>
        <p:nvSpPr>
          <p:cNvPr id="1129" name="Shape 1129"/>
          <p:cNvSpPr txBox="1">
            <a:spLocks noGrp="1"/>
          </p:cNvSpPr>
          <p:nvPr>
            <p:ph type="body" idx="1"/>
          </p:nvPr>
        </p:nvSpPr>
        <p:spPr>
          <a:xfrm>
            <a:off x="198120" y="1263766"/>
            <a:ext cx="8801100" cy="478539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3050" marR="0" lvl="0" indent="-273050" algn="l" rtl="0">
              <a:lnSpc>
                <a:spcPct val="80000"/>
              </a:lnSpc>
              <a:spcBef>
                <a:spcPts val="403"/>
              </a:spcBef>
              <a:spcAft>
                <a:spcPts val="0"/>
              </a:spcAft>
              <a:buClr>
                <a:srgbClr val="0BD0D9"/>
              </a:buClr>
              <a:buSzPct val="95712"/>
              <a:buFont typeface="Noto Sans Symbols"/>
              <a:buNone/>
            </a:pPr>
            <a:r>
              <a:rPr lang="ru-RU" dirty="0" smtClean="0"/>
              <a:t>Машинный перевод</a:t>
            </a:r>
            <a:endParaRPr lang="ru-RU" dirty="0"/>
          </a:p>
          <a:p>
            <a:pPr marL="709613" lvl="1" indent="-342900">
              <a:lnSpc>
                <a:spcPct val="80000"/>
              </a:lnSpc>
              <a:spcBef>
                <a:spcPts val="403"/>
              </a:spcBef>
              <a:buClr>
                <a:srgbClr val="0BD0D9"/>
              </a:buClr>
              <a:buSzPct val="95712"/>
            </a:pPr>
            <a:endParaRPr lang="ru-RU" sz="2015" b="0" i="0" u="none" strike="noStrike" cap="none" dirty="0" smtClean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09613" lvl="1" indent="-342900">
              <a:lnSpc>
                <a:spcPct val="100000"/>
              </a:lnSpc>
              <a:spcBef>
                <a:spcPts val="600"/>
              </a:spcBef>
              <a:buClrTx/>
              <a:buSzPct val="95712"/>
            </a:pPr>
            <a:r>
              <a:rPr lang="ru-RU" sz="2000" dirty="0" err="1" smtClean="0"/>
              <a:t>Джорджтаунский</a:t>
            </a:r>
            <a:r>
              <a:rPr lang="ru-RU" sz="2000" dirty="0" smtClean="0"/>
              <a:t> эксперимент: </a:t>
            </a:r>
            <a:r>
              <a:rPr lang="ru-RU" sz="2000" dirty="0"/>
              <a:t>7 января 1954 года в штаб-квартире IBM в </a:t>
            </a:r>
            <a:r>
              <a:rPr lang="ru-RU" sz="2000" dirty="0" smtClean="0"/>
              <a:t>Нью-Йорке (60 предложений с русского на английский)</a:t>
            </a:r>
          </a:p>
          <a:p>
            <a:pPr marL="709613" lvl="1" indent="-342900">
              <a:lnSpc>
                <a:spcPct val="100000"/>
              </a:lnSpc>
              <a:spcBef>
                <a:spcPts val="600"/>
              </a:spcBef>
              <a:buClrTx/>
              <a:buSzPct val="95712"/>
            </a:pPr>
            <a:r>
              <a:rPr lang="ru-RU" sz="2000" dirty="0" smtClean="0"/>
              <a:t>Машинный перевод на основе правил:</a:t>
            </a:r>
          </a:p>
          <a:p>
            <a:pPr marL="984250" lvl="2" indent="-342900">
              <a:lnSpc>
                <a:spcPct val="100000"/>
              </a:lnSpc>
              <a:spcBef>
                <a:spcPts val="600"/>
              </a:spcBef>
              <a:buClrTx/>
              <a:buSzPct val="95712"/>
            </a:pPr>
            <a:r>
              <a:rPr lang="ru-RU" sz="2000" dirty="0" smtClean="0"/>
              <a:t>системы дословного перевода </a:t>
            </a:r>
            <a:r>
              <a:rPr lang="ru-RU" sz="2000" dirty="0"/>
              <a:t>(</a:t>
            </a:r>
            <a:r>
              <a:rPr lang="en-US" sz="2000" dirty="0"/>
              <a:t>Direct Machine Translation</a:t>
            </a:r>
            <a:r>
              <a:rPr lang="ru-RU" sz="2000" dirty="0" smtClean="0"/>
              <a:t>)</a:t>
            </a:r>
          </a:p>
          <a:p>
            <a:pPr marL="984250" lvl="2" indent="-342900">
              <a:lnSpc>
                <a:spcPct val="100000"/>
              </a:lnSpc>
              <a:spcBef>
                <a:spcPts val="600"/>
              </a:spcBef>
              <a:buClrTx/>
              <a:buSzPct val="95712"/>
            </a:pPr>
            <a:r>
              <a:rPr lang="ru-RU" sz="2000" dirty="0" err="1" smtClean="0"/>
              <a:t>трансферные</a:t>
            </a:r>
            <a:r>
              <a:rPr lang="ru-RU" sz="2000" dirty="0" smtClean="0"/>
              <a:t> </a:t>
            </a:r>
            <a:r>
              <a:rPr lang="ru-RU" sz="2000" dirty="0"/>
              <a:t>системы (</a:t>
            </a:r>
            <a:r>
              <a:rPr lang="en-US" sz="2000" dirty="0"/>
              <a:t>Transfer-based Machine </a:t>
            </a:r>
            <a:r>
              <a:rPr lang="en-US" sz="2000" dirty="0" smtClean="0"/>
              <a:t>Translation</a:t>
            </a:r>
            <a:r>
              <a:rPr lang="ru-RU" sz="2000" dirty="0" smtClean="0"/>
              <a:t>: перевод целых фраз, учет идиом и т.п.)</a:t>
            </a:r>
          </a:p>
          <a:p>
            <a:pPr marL="984250" lvl="2" indent="-342900">
              <a:lnSpc>
                <a:spcPct val="100000"/>
              </a:lnSpc>
              <a:spcBef>
                <a:spcPts val="600"/>
              </a:spcBef>
              <a:buClrTx/>
              <a:buSzPct val="95712"/>
            </a:pPr>
            <a:r>
              <a:rPr lang="ru-RU" sz="2000" dirty="0" err="1" smtClean="0"/>
              <a:t>интрелингвистические</a:t>
            </a:r>
            <a:r>
              <a:rPr lang="ru-RU" sz="2000" dirty="0" smtClean="0"/>
              <a:t> системы (перевод в некоторое концептуальное, независимое от конкретного языка представление), например, модель СМЫСЛ-ТЕКСТ – система ЭТАП</a:t>
            </a:r>
          </a:p>
          <a:p>
            <a:pPr marL="709613" lvl="1" indent="-342900">
              <a:lnSpc>
                <a:spcPct val="100000"/>
              </a:lnSpc>
              <a:spcBef>
                <a:spcPts val="600"/>
              </a:spcBef>
              <a:buSzPct val="95712"/>
            </a:pPr>
            <a:r>
              <a:rPr lang="ru-RU" sz="2000" dirty="0" smtClean="0"/>
              <a:t>статистический машинный перевод (</a:t>
            </a:r>
            <a:r>
              <a:rPr lang="en-US" sz="2000" dirty="0" smtClean="0"/>
              <a:t>Statistical machine translation</a:t>
            </a:r>
            <a:r>
              <a:rPr lang="ru-RU" sz="2000" dirty="0" smtClean="0"/>
              <a:t>)</a:t>
            </a:r>
            <a:r>
              <a:rPr lang="en-US" sz="2000" dirty="0" smtClean="0"/>
              <a:t>: </a:t>
            </a:r>
            <a:r>
              <a:rPr lang="ru-RU" sz="2000" dirty="0" smtClean="0"/>
              <a:t>параллельные корпуса + выравнивание «фраз»</a:t>
            </a:r>
          </a:p>
          <a:p>
            <a:pPr marL="709613" lvl="1" indent="-342900">
              <a:lnSpc>
                <a:spcPct val="100000"/>
              </a:lnSpc>
              <a:spcBef>
                <a:spcPts val="600"/>
              </a:spcBef>
              <a:buSzPct val="95712"/>
            </a:pPr>
            <a:r>
              <a:rPr lang="ru-RU" sz="2000" dirty="0" smtClean="0"/>
              <a:t>нейронный машинный перевод (</a:t>
            </a:r>
            <a:r>
              <a:rPr lang="ru-RU" sz="2000" dirty="0" err="1" smtClean="0"/>
              <a:t>энкодер</a:t>
            </a:r>
            <a:r>
              <a:rPr lang="ru-RU" sz="2000" dirty="0" smtClean="0"/>
              <a:t>-декодер)</a:t>
            </a:r>
            <a:endParaRPr lang="en-US" sz="2000" dirty="0" smtClean="0"/>
          </a:p>
          <a:p>
            <a:pPr marL="984250" lvl="2" indent="-342900">
              <a:lnSpc>
                <a:spcPct val="80000"/>
              </a:lnSpc>
              <a:spcBef>
                <a:spcPts val="403"/>
              </a:spcBef>
              <a:buSzPct val="95712"/>
            </a:pPr>
            <a:endParaRPr lang="ru-RU" sz="1715" dirty="0" smtClean="0"/>
          </a:p>
          <a:p>
            <a:pPr marL="984250" lvl="2" indent="-342900">
              <a:lnSpc>
                <a:spcPct val="80000"/>
              </a:lnSpc>
              <a:spcBef>
                <a:spcPts val="403"/>
              </a:spcBef>
              <a:buClrTx/>
              <a:buSzPct val="95712"/>
            </a:pPr>
            <a:endParaRPr lang="ru-RU" sz="1715" dirty="0" smtClean="0"/>
          </a:p>
          <a:p>
            <a:pPr marL="984250" lvl="2" indent="-342900">
              <a:lnSpc>
                <a:spcPct val="80000"/>
              </a:lnSpc>
              <a:spcBef>
                <a:spcPts val="403"/>
              </a:spcBef>
              <a:buClrTx/>
              <a:buSzPct val="95712"/>
            </a:pPr>
            <a:endParaRPr lang="ru-RU" sz="1715" dirty="0"/>
          </a:p>
          <a:p>
            <a:pPr marL="709613" lvl="1" indent="-342900">
              <a:lnSpc>
                <a:spcPct val="80000"/>
              </a:lnSpc>
              <a:spcBef>
                <a:spcPts val="403"/>
              </a:spcBef>
              <a:buClr>
                <a:srgbClr val="0BD0D9"/>
              </a:buClr>
              <a:buSzPct val="95712"/>
            </a:pPr>
            <a:endParaRPr lang="ru-RU" sz="2015" dirty="0" smtClean="0"/>
          </a:p>
          <a:p>
            <a:pPr marL="273050" marR="0" lvl="0" indent="-273050" algn="l" rtl="0">
              <a:lnSpc>
                <a:spcPct val="80000"/>
              </a:lnSpc>
              <a:spcBef>
                <a:spcPts val="403"/>
              </a:spcBef>
              <a:spcAft>
                <a:spcPts val="0"/>
              </a:spcAft>
              <a:buClr>
                <a:srgbClr val="0BD0D9"/>
              </a:buClr>
              <a:buSzPct val="95712"/>
              <a:buFont typeface="Noto Sans Symbols"/>
              <a:buNone/>
            </a:pPr>
            <a:endParaRPr sz="2015" dirty="0"/>
          </a:p>
        </p:txBody>
      </p:sp>
      <p:sp>
        <p:nvSpPr>
          <p:cNvPr id="2" name="Дата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6E5B678-BA1E-4AE0-ABD5-EA6D6EE5F7A4}" type="datetime1">
              <a:rPr lang="en-US" smtClean="0"/>
              <a:t>11/25/2019</a:t>
            </a:fld>
            <a:endParaRPr lang="en-US"/>
          </a:p>
        </p:txBody>
      </p:sp>
      <p:sp>
        <p:nvSpPr>
          <p:cNvPr id="1131" name="Shape 1131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52</a:t>
            </a:fld>
            <a:endParaRPr lang="ru-RU" sz="1200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8975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Shape 1128"/>
          <p:cNvSpPr txBox="1">
            <a:spLocks noGrp="1"/>
          </p:cNvSpPr>
          <p:nvPr>
            <p:ph type="title"/>
          </p:nvPr>
        </p:nvSpPr>
        <p:spPr>
          <a:xfrm>
            <a:off x="1630679" y="9823"/>
            <a:ext cx="7066463" cy="698837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-RU" sz="3800" b="0" i="0" u="none" strike="noStrike" cap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Компьютерная лингвистика</a:t>
            </a:r>
          </a:p>
        </p:txBody>
      </p:sp>
      <p:sp>
        <p:nvSpPr>
          <p:cNvPr id="1129" name="Shape 1129"/>
          <p:cNvSpPr txBox="1">
            <a:spLocks noGrp="1"/>
          </p:cNvSpPr>
          <p:nvPr>
            <p:ph type="body" idx="1"/>
          </p:nvPr>
        </p:nvSpPr>
        <p:spPr>
          <a:xfrm>
            <a:off x="198120" y="1263766"/>
            <a:ext cx="8801100" cy="478539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709613" lvl="1" indent="-342900">
              <a:lnSpc>
                <a:spcPct val="100000"/>
              </a:lnSpc>
              <a:spcBef>
                <a:spcPts val="1200"/>
              </a:spcBef>
              <a:buClrTx/>
              <a:buSzPct val="95712"/>
              <a:buFont typeface="Arial" panose="020B0604020202020204" pitchFamily="34" charset="0"/>
              <a:buChar char="•"/>
            </a:pPr>
            <a:r>
              <a:rPr lang="ru-RU" b="0" i="0" u="none" strike="noStrike" cap="none" dirty="0" smtClean="0">
                <a:solidFill>
                  <a:schemeClr val="dk1"/>
                </a:solidFill>
                <a:sym typeface="Times New Roman"/>
              </a:rPr>
              <a:t>Вопросно-ответные системы, виртуальные помощники, диалоговые системы</a:t>
            </a:r>
          </a:p>
          <a:p>
            <a:pPr marL="984250" lvl="2" indent="-342900">
              <a:lnSpc>
                <a:spcPct val="100000"/>
              </a:lnSpc>
              <a:spcBef>
                <a:spcPts val="1200"/>
              </a:spcBef>
              <a:buClrTx/>
              <a:buSzPct val="95712"/>
              <a:buFont typeface="Arial" panose="020B0604020202020204" pitchFamily="34" charset="0"/>
              <a:buChar char="•"/>
            </a:pPr>
            <a:r>
              <a:rPr lang="en-US" sz="2400" dirty="0" smtClean="0"/>
              <a:t>“</a:t>
            </a:r>
            <a:r>
              <a:rPr lang="ru-RU" sz="2400" dirty="0" err="1" smtClean="0"/>
              <a:t>Элиза</a:t>
            </a:r>
            <a:r>
              <a:rPr lang="en-US" sz="2400" dirty="0" smtClean="0"/>
              <a:t>”</a:t>
            </a:r>
            <a:r>
              <a:rPr lang="ru-RU" sz="2400" dirty="0" smtClean="0"/>
              <a:t> – первая диалоговая система – виртуальный собеседник (1966) – «симуляция» диалога</a:t>
            </a:r>
          </a:p>
          <a:p>
            <a:pPr marL="984250" lvl="2" indent="-342900">
              <a:lnSpc>
                <a:spcPct val="100000"/>
              </a:lnSpc>
              <a:spcBef>
                <a:spcPts val="1200"/>
              </a:spcBef>
              <a:buClrTx/>
              <a:buSzPct val="95712"/>
              <a:buFont typeface="Arial" panose="020B0604020202020204" pitchFamily="34" charset="0"/>
              <a:buChar char="•"/>
            </a:pPr>
            <a:r>
              <a:rPr lang="ru-RU" sz="2400" dirty="0" smtClean="0"/>
              <a:t>чат-боты</a:t>
            </a:r>
          </a:p>
          <a:p>
            <a:pPr marL="984250" lvl="2" indent="-342900">
              <a:lnSpc>
                <a:spcPct val="100000"/>
              </a:lnSpc>
              <a:spcBef>
                <a:spcPts val="1200"/>
              </a:spcBef>
              <a:buClrTx/>
              <a:buSzPct val="95712"/>
              <a:buFont typeface="Arial" panose="020B0604020202020204" pitchFamily="34" charset="0"/>
              <a:buChar char="•"/>
            </a:pPr>
            <a:r>
              <a:rPr lang="ru-RU" sz="2400" dirty="0" smtClean="0"/>
              <a:t>виртуальные помощники</a:t>
            </a:r>
          </a:p>
          <a:p>
            <a:pPr marL="984250" lvl="2" indent="-342900">
              <a:lnSpc>
                <a:spcPct val="80000"/>
              </a:lnSpc>
              <a:spcBef>
                <a:spcPts val="403"/>
              </a:spcBef>
              <a:buClrTx/>
              <a:buSzPct val="95712"/>
            </a:pPr>
            <a:endParaRPr lang="ru-RU" sz="1715" dirty="0" smtClean="0"/>
          </a:p>
          <a:p>
            <a:pPr marL="984250" lvl="2" indent="-342900">
              <a:lnSpc>
                <a:spcPct val="80000"/>
              </a:lnSpc>
              <a:spcBef>
                <a:spcPts val="403"/>
              </a:spcBef>
              <a:buClrTx/>
              <a:buSzPct val="95712"/>
            </a:pPr>
            <a:endParaRPr lang="ru-RU" sz="1715" dirty="0"/>
          </a:p>
          <a:p>
            <a:pPr marL="709613" lvl="1" indent="-342900">
              <a:lnSpc>
                <a:spcPct val="80000"/>
              </a:lnSpc>
              <a:spcBef>
                <a:spcPts val="403"/>
              </a:spcBef>
              <a:buClr>
                <a:srgbClr val="0BD0D9"/>
              </a:buClr>
              <a:buSzPct val="95712"/>
            </a:pPr>
            <a:endParaRPr lang="ru-RU" sz="2015" dirty="0" smtClean="0"/>
          </a:p>
          <a:p>
            <a:pPr marL="273050" marR="0" lvl="0" indent="-273050" algn="l" rtl="0">
              <a:lnSpc>
                <a:spcPct val="80000"/>
              </a:lnSpc>
              <a:spcBef>
                <a:spcPts val="403"/>
              </a:spcBef>
              <a:spcAft>
                <a:spcPts val="0"/>
              </a:spcAft>
              <a:buClr>
                <a:srgbClr val="0BD0D9"/>
              </a:buClr>
              <a:buSzPct val="95712"/>
              <a:buFont typeface="Noto Sans Symbols"/>
              <a:buNone/>
            </a:pPr>
            <a:endParaRPr sz="2015" dirty="0"/>
          </a:p>
        </p:txBody>
      </p:sp>
      <p:sp>
        <p:nvSpPr>
          <p:cNvPr id="2" name="Дата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6E5B678-BA1E-4AE0-ABD5-EA6D6EE5F7A4}" type="datetime1">
              <a:rPr lang="en-US" smtClean="0"/>
              <a:t>11/25/2019</a:t>
            </a:fld>
            <a:endParaRPr lang="en-US"/>
          </a:p>
        </p:txBody>
      </p:sp>
      <p:sp>
        <p:nvSpPr>
          <p:cNvPr id="1131" name="Shape 1131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53</a:t>
            </a:fld>
            <a:endParaRPr lang="ru-RU" sz="1200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471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Shape 1128"/>
          <p:cNvSpPr txBox="1">
            <a:spLocks noGrp="1"/>
          </p:cNvSpPr>
          <p:nvPr>
            <p:ph type="title"/>
          </p:nvPr>
        </p:nvSpPr>
        <p:spPr>
          <a:xfrm>
            <a:off x="1630679" y="9823"/>
            <a:ext cx="7066463" cy="698837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-RU" sz="3800" b="0" i="0" u="none" strike="noStrike" cap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Компьютерная лингвистика</a:t>
            </a:r>
          </a:p>
        </p:txBody>
      </p:sp>
      <p:sp>
        <p:nvSpPr>
          <p:cNvPr id="1129" name="Shape 1129"/>
          <p:cNvSpPr txBox="1">
            <a:spLocks noGrp="1"/>
          </p:cNvSpPr>
          <p:nvPr>
            <p:ph type="body" idx="1"/>
          </p:nvPr>
        </p:nvSpPr>
        <p:spPr>
          <a:xfrm>
            <a:off x="198120" y="1263766"/>
            <a:ext cx="8801100" cy="478539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709613" lvl="1" indent="-342900">
              <a:lnSpc>
                <a:spcPct val="100000"/>
              </a:lnSpc>
              <a:spcBef>
                <a:spcPts val="1200"/>
              </a:spcBef>
              <a:buClrTx/>
              <a:buSzPct val="95712"/>
              <a:buFont typeface="Arial" panose="020B0604020202020204" pitchFamily="34" charset="0"/>
              <a:buChar char="•"/>
            </a:pPr>
            <a:r>
              <a:rPr lang="ru-RU" b="0" i="0" u="none" strike="noStrike" cap="none" dirty="0" smtClean="0">
                <a:solidFill>
                  <a:schemeClr val="dk1"/>
                </a:solidFill>
                <a:sym typeface="Times New Roman"/>
              </a:rPr>
              <a:t>Вопросно-ответные системы, виртуальные помощники, диалоговые системы</a:t>
            </a:r>
          </a:p>
          <a:p>
            <a:pPr marL="984250" lvl="2" indent="-342900">
              <a:lnSpc>
                <a:spcPct val="100000"/>
              </a:lnSpc>
              <a:spcBef>
                <a:spcPts val="1200"/>
              </a:spcBef>
              <a:buClrTx/>
              <a:buSzPct val="95712"/>
              <a:buFont typeface="Arial" panose="020B0604020202020204" pitchFamily="34" charset="0"/>
              <a:buChar char="•"/>
            </a:pPr>
            <a:r>
              <a:rPr lang="en-US" sz="2400" dirty="0" smtClean="0"/>
              <a:t>“</a:t>
            </a:r>
            <a:r>
              <a:rPr lang="ru-RU" sz="2400" dirty="0" err="1" smtClean="0"/>
              <a:t>Элиза</a:t>
            </a:r>
            <a:r>
              <a:rPr lang="en-US" sz="2400" dirty="0" smtClean="0"/>
              <a:t>”</a:t>
            </a:r>
            <a:r>
              <a:rPr lang="ru-RU" sz="2400" dirty="0" smtClean="0"/>
              <a:t> – первая диалоговая система – виртуальный собеседник (1966) – «симуляция» диалога</a:t>
            </a:r>
          </a:p>
          <a:p>
            <a:pPr marL="984250" lvl="2" indent="-342900">
              <a:lnSpc>
                <a:spcPct val="100000"/>
              </a:lnSpc>
              <a:spcBef>
                <a:spcPts val="1200"/>
              </a:spcBef>
              <a:buClrTx/>
              <a:buSzPct val="95712"/>
              <a:buFont typeface="Arial" panose="020B0604020202020204" pitchFamily="34" charset="0"/>
              <a:buChar char="•"/>
            </a:pPr>
            <a:r>
              <a:rPr lang="ru-RU" sz="2400" dirty="0" smtClean="0"/>
              <a:t>чат-боты</a:t>
            </a:r>
          </a:p>
          <a:p>
            <a:pPr marL="984250" lvl="2" indent="-342900">
              <a:lnSpc>
                <a:spcPct val="100000"/>
              </a:lnSpc>
              <a:spcBef>
                <a:spcPts val="1200"/>
              </a:spcBef>
              <a:buClrTx/>
              <a:buSzPct val="95712"/>
              <a:buFont typeface="Arial" panose="020B0604020202020204" pitchFamily="34" charset="0"/>
              <a:buChar char="•"/>
            </a:pPr>
            <a:r>
              <a:rPr lang="ru-RU" sz="2400" dirty="0" smtClean="0"/>
              <a:t>виртуальные помощники</a:t>
            </a:r>
          </a:p>
          <a:p>
            <a:pPr marL="984250" lvl="2" indent="-342900">
              <a:lnSpc>
                <a:spcPct val="80000"/>
              </a:lnSpc>
              <a:spcBef>
                <a:spcPts val="403"/>
              </a:spcBef>
              <a:buClrTx/>
              <a:buSzPct val="95712"/>
            </a:pPr>
            <a:endParaRPr lang="ru-RU" sz="1715" dirty="0" smtClean="0"/>
          </a:p>
          <a:p>
            <a:pPr marL="984250" lvl="2" indent="-342900">
              <a:lnSpc>
                <a:spcPct val="80000"/>
              </a:lnSpc>
              <a:spcBef>
                <a:spcPts val="403"/>
              </a:spcBef>
              <a:buClrTx/>
              <a:buSzPct val="95712"/>
            </a:pPr>
            <a:endParaRPr lang="ru-RU" sz="1715" dirty="0"/>
          </a:p>
          <a:p>
            <a:pPr marL="709613" lvl="1" indent="-342900">
              <a:lnSpc>
                <a:spcPct val="80000"/>
              </a:lnSpc>
              <a:spcBef>
                <a:spcPts val="403"/>
              </a:spcBef>
              <a:buClr>
                <a:srgbClr val="0BD0D9"/>
              </a:buClr>
              <a:buSzPct val="95712"/>
            </a:pPr>
            <a:endParaRPr lang="ru-RU" sz="2015" dirty="0" smtClean="0"/>
          </a:p>
          <a:p>
            <a:pPr marL="273050" marR="0" lvl="0" indent="-273050" algn="l" rtl="0">
              <a:lnSpc>
                <a:spcPct val="80000"/>
              </a:lnSpc>
              <a:spcBef>
                <a:spcPts val="403"/>
              </a:spcBef>
              <a:spcAft>
                <a:spcPts val="0"/>
              </a:spcAft>
              <a:buClr>
                <a:srgbClr val="0BD0D9"/>
              </a:buClr>
              <a:buSzPct val="95712"/>
              <a:buFont typeface="Noto Sans Symbols"/>
              <a:buNone/>
            </a:pPr>
            <a:endParaRPr sz="2015" dirty="0"/>
          </a:p>
        </p:txBody>
      </p:sp>
      <p:sp>
        <p:nvSpPr>
          <p:cNvPr id="2" name="Дата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6E5B678-BA1E-4AE0-ABD5-EA6D6EE5F7A4}" type="datetime1">
              <a:rPr lang="en-US" smtClean="0"/>
              <a:t>11/25/2019</a:t>
            </a:fld>
            <a:endParaRPr lang="en-US"/>
          </a:p>
        </p:txBody>
      </p:sp>
      <p:sp>
        <p:nvSpPr>
          <p:cNvPr id="1131" name="Shape 1131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54</a:t>
            </a:fld>
            <a:endParaRPr lang="ru-RU" sz="1200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1799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 txBox="1">
            <a:spLocks noGrp="1"/>
          </p:cNvSpPr>
          <p:nvPr>
            <p:ph type="title"/>
          </p:nvPr>
        </p:nvSpPr>
        <p:spPr>
          <a:xfrm>
            <a:off x="2051720" y="177314"/>
            <a:ext cx="6434400" cy="847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Диалоговые агенты</a:t>
            </a:r>
            <a:endParaRPr/>
          </a:p>
        </p:txBody>
      </p:sp>
      <p:pic>
        <p:nvPicPr>
          <p:cNvPr id="278" name="Google Shape;27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1950" y="1927925"/>
            <a:ext cx="4348349" cy="420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272471"/>
            <a:ext cx="3917150" cy="50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5"/>
          <p:cNvSpPr txBox="1"/>
          <p:nvPr/>
        </p:nvSpPr>
        <p:spPr>
          <a:xfrm>
            <a:off x="3472150" y="1416350"/>
            <a:ext cx="4076400" cy="6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Hirschberg Manning 2015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4725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Shape 1138"/>
          <p:cNvSpPr txBox="1">
            <a:spLocks noGrp="1"/>
          </p:cNvSpPr>
          <p:nvPr>
            <p:ph type="title"/>
          </p:nvPr>
        </p:nvSpPr>
        <p:spPr>
          <a:xfrm>
            <a:off x="1994510" y="173358"/>
            <a:ext cx="6844690" cy="65151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-RU" b="0" i="0" u="none" strike="noStrike" cap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Компьютерная лингвистика 3</a:t>
            </a:r>
          </a:p>
        </p:txBody>
      </p:sp>
      <p:sp>
        <p:nvSpPr>
          <p:cNvPr id="1139" name="Shape 1139"/>
          <p:cNvSpPr txBox="1">
            <a:spLocks noGrp="1"/>
          </p:cNvSpPr>
          <p:nvPr>
            <p:ph type="body" idx="1"/>
          </p:nvPr>
        </p:nvSpPr>
        <p:spPr>
          <a:xfrm>
            <a:off x="457200" y="1916832"/>
            <a:ext cx="8229600" cy="440776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3050" marR="0" lvl="0" indent="-273050" algn="l" rtl="0"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ru-RU" sz="2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Автоматический анализ текста</a:t>
            </a:r>
          </a:p>
          <a:p>
            <a:pPr marL="639763" marR="0" lvl="1" indent="-24606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</a:pPr>
            <a:r>
              <a:rPr lang="ru-RU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text mining </a:t>
            </a:r>
          </a:p>
          <a:p>
            <a:pPr marL="914400" marR="0" lvl="2" indent="-254000" algn="l" rtl="0">
              <a:spcBef>
                <a:spcPts val="42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Noto Sans Symbols"/>
              <a:buChar char="➢"/>
            </a:pPr>
            <a:r>
              <a:rPr lang="ru-RU" sz="2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информационный поиск</a:t>
            </a:r>
          </a:p>
          <a:p>
            <a:pPr marL="914400" marR="0" lvl="2" indent="-254000" algn="l" rtl="0">
              <a:spcBef>
                <a:spcPts val="42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Noto Sans Symbols"/>
              <a:buChar char="➢"/>
            </a:pPr>
            <a:r>
              <a:rPr lang="ru-RU" sz="2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извлечение знаний</a:t>
            </a:r>
          </a:p>
          <a:p>
            <a:pPr marL="639763" marR="0" lvl="1" indent="-24606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</a:pPr>
            <a:r>
              <a:rPr lang="ru-RU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общение с пользователем на естественном языке</a:t>
            </a:r>
          </a:p>
          <a:p>
            <a:pPr marL="639763" marR="0" lvl="1" indent="-24606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39763" marR="0" lvl="1" indent="-24606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39763" marR="0" lvl="1" indent="-24606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39763" marR="0" lvl="1" indent="-24606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</a:pPr>
            <a:r>
              <a:rPr lang="ru-RU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собственно лингвистическая обработка текста + решение задач извлечения информации из текста</a:t>
            </a:r>
          </a:p>
          <a:p>
            <a:pPr marL="639763" marR="0" lvl="1" indent="-24606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Дата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32E6B9C-F4B3-4B21-8141-F27723081C46}" type="datetime1">
              <a:rPr lang="en-US" smtClean="0"/>
              <a:t>11/25/2019</a:t>
            </a:fld>
            <a:endParaRPr lang="en-US"/>
          </a:p>
        </p:txBody>
      </p:sp>
      <p:sp>
        <p:nvSpPr>
          <p:cNvPr id="1141" name="Shape 1141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56</a:t>
            </a:fld>
            <a:endParaRPr lang="ru-RU" sz="1200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3" name="Shape 1143"/>
          <p:cNvSpPr/>
          <p:nvPr/>
        </p:nvSpPr>
        <p:spPr>
          <a:xfrm>
            <a:off x="1768867" y="4365103"/>
            <a:ext cx="792087" cy="21602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0A519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Shape 1149"/>
          <p:cNvSpPr txBox="1">
            <a:spLocks noGrp="1"/>
          </p:cNvSpPr>
          <p:nvPr>
            <p:ph type="title"/>
          </p:nvPr>
        </p:nvSpPr>
        <p:spPr>
          <a:xfrm>
            <a:off x="2049780" y="125730"/>
            <a:ext cx="5600700" cy="91821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-RU" b="0" i="0" u="none" strike="noStrike" cap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Задачи работы с контентом</a:t>
            </a:r>
          </a:p>
        </p:txBody>
      </p:sp>
      <p:sp>
        <p:nvSpPr>
          <p:cNvPr id="1150" name="Shape 1150"/>
          <p:cNvSpPr txBox="1">
            <a:spLocks noGrp="1"/>
          </p:cNvSpPr>
          <p:nvPr>
            <p:ph type="body" idx="1"/>
          </p:nvPr>
        </p:nvSpPr>
        <p:spPr>
          <a:xfrm>
            <a:off x="457200" y="1935163"/>
            <a:ext cx="8229600" cy="43894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3050" marR="0" lvl="0" indent="-273050" algn="l" rtl="0"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ru-RU" sz="2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поиск нужной пользователю информации </a:t>
            </a:r>
          </a:p>
          <a:p>
            <a:pPr marL="890587" marR="0" lvl="3" indent="-344487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95000"/>
              <a:buFont typeface="Noto Sans Symbols"/>
              <a:buChar char="⇒"/>
            </a:pPr>
            <a:r>
              <a:rPr lang="ru-RU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информационный поиск</a:t>
            </a:r>
          </a:p>
          <a:p>
            <a:pPr marL="273050" marR="0" lvl="0" indent="-273050" algn="l" rtl="0">
              <a:spcBef>
                <a:spcPts val="52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ru-RU" sz="2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агрегация информации (сбор информации на одну тему)</a:t>
            </a:r>
          </a:p>
          <a:p>
            <a:pPr marL="890587" marR="0" lvl="3" indent="-344487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95000"/>
              <a:buFont typeface="Noto Sans Symbols"/>
              <a:buChar char="⇒"/>
            </a:pPr>
            <a:r>
              <a:rPr lang="ru-RU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«оптимизированный» информационный поиск / систематизация текстовых коллекций</a:t>
            </a:r>
          </a:p>
          <a:p>
            <a:pPr marL="273050" marR="0" lvl="0" indent="-273050" algn="l" rtl="0">
              <a:spcBef>
                <a:spcPts val="52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ru-RU" sz="2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анализ информации: автоматическое извлечение выводов и новых знаний на основе агрегированной информации </a:t>
            </a:r>
          </a:p>
          <a:p>
            <a:pPr marL="890587" marR="0" lvl="3" indent="-344487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95000"/>
              <a:buFont typeface="Noto Sans Symbols"/>
              <a:buChar char="⇒"/>
            </a:pPr>
            <a:r>
              <a:rPr lang="ru-RU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data mining, text mining</a:t>
            </a:r>
          </a:p>
        </p:txBody>
      </p:sp>
      <p:sp>
        <p:nvSpPr>
          <p:cNvPr id="2" name="Дата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25B9AE9-1797-4B11-AF3A-93A24422B671}" type="datetime1">
              <a:rPr lang="en-US" smtClean="0"/>
              <a:t>11/25/2019</a:t>
            </a:fld>
            <a:endParaRPr lang="en-US"/>
          </a:p>
        </p:txBody>
      </p:sp>
      <p:sp>
        <p:nvSpPr>
          <p:cNvPr id="1152" name="Shape 1152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57</a:t>
            </a:fld>
            <a:endParaRPr lang="ru-RU" sz="1200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Shape 1160"/>
          <p:cNvSpPr txBox="1">
            <a:spLocks noGrp="1"/>
          </p:cNvSpPr>
          <p:nvPr>
            <p:ph type="title"/>
          </p:nvPr>
        </p:nvSpPr>
        <p:spPr>
          <a:xfrm>
            <a:off x="459025" y="13377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-RU" sz="4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Компьютерная лингвистика 3</a:t>
            </a:r>
            <a:br>
              <a:rPr lang="ru-RU" sz="4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4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“мешок” задач</a:t>
            </a:r>
          </a:p>
        </p:txBody>
      </p:sp>
      <p:sp>
        <p:nvSpPr>
          <p:cNvPr id="1161" name="Shape 1161"/>
          <p:cNvSpPr txBox="1">
            <a:spLocks noGrp="1"/>
          </p:cNvSpPr>
          <p:nvPr>
            <p:ph type="body" idx="1"/>
          </p:nvPr>
        </p:nvSpPr>
        <p:spPr>
          <a:xfrm>
            <a:off x="615632" y="1392238"/>
            <a:ext cx="7772400" cy="42481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3050" marR="0" lvl="0" indent="-2730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ct val="25000"/>
              <a:buFont typeface="Noto Sans Symbols"/>
              <a:buNone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Занимается практическими задачами: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marL="273050" marR="0" lvl="0" indent="-273050" algn="l" rtl="0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rgbClr val="0BD0D9"/>
              </a:buClr>
              <a:buSzPct val="25000"/>
              <a:buFont typeface="Noto Sans Symbols"/>
              <a:buNone/>
            </a:pPr>
            <a:endParaRPr sz="16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3050" marR="0" lvl="0" indent="-27305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Проверка правописания, грамматики и стиля.</a:t>
            </a:r>
          </a:p>
          <a:p>
            <a:pPr marL="273050" marR="0" lvl="0" indent="-27305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Распознавание текстов (печатный, рукописный).</a:t>
            </a:r>
          </a:p>
          <a:p>
            <a:pPr marL="273050" marR="0" lvl="0" indent="-27305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Распознавание (диктовка, слитная) и синтез речи.</a:t>
            </a:r>
          </a:p>
          <a:p>
            <a:pPr marL="273050" marR="0" lvl="0" indent="-27305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Машинный перевод текста и речи (классика NLP).</a:t>
            </a:r>
          </a:p>
          <a:p>
            <a:pPr marL="273050" marR="0" lvl="0" indent="-27305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Поиск нужного документа по запросу (в </a:t>
            </a:r>
            <a:r>
              <a:rPr lang="ru-RU" sz="18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т.ч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в Интернете).</a:t>
            </a:r>
          </a:p>
          <a:p>
            <a:pPr marL="273050" marR="0" lvl="0" indent="-27305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Реферирование (смысловое сжатие).</a:t>
            </a:r>
          </a:p>
          <a:p>
            <a:pPr marL="273050" marR="0" lvl="0" indent="-27305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Классификация (кластеризация) текстов по содержанию, установление сходства текстов (плагиат и т.п.).</a:t>
            </a:r>
          </a:p>
          <a:p>
            <a:pPr marL="273050" marR="0" lvl="0" indent="-27305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ru-RU" sz="18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Автофильтрация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(определение нежелательных документов: спам и т.п.)</a:t>
            </a:r>
          </a:p>
          <a:p>
            <a:pPr marL="273050" marR="0" lvl="0" indent="-27305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Вопросно-ответные системы и системы логического вывода.</a:t>
            </a:r>
          </a:p>
          <a:p>
            <a:pPr marL="273050" marR="0" lvl="0" indent="-27305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Системы извлечения знаний (</a:t>
            </a:r>
            <a:r>
              <a:rPr lang="ru-RU" sz="18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Text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8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Mining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ru-RU" sz="18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Information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8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Retrieval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), мнений (</a:t>
            </a:r>
            <a:r>
              <a:rPr lang="ru-RU" sz="18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Opinion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8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Mining,Sentiment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8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Analysis</a:t>
            </a:r>
            <a:r>
              <a:rPr lang="ru-RU" sz="1800" b="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lang="en-US" sz="1800" b="0" i="0" u="none" strike="noStrike" cap="none" dirty="0" smtClean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3050" marR="0" lvl="0" indent="-27305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en-US" sz="1800" dirty="0" smtClean="0"/>
              <a:t>--</a:t>
            </a:r>
            <a:endParaRPr lang="en-US" sz="1800" b="0" i="0" u="none" strike="noStrike" cap="none" dirty="0" smtClean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3050" marR="0" lvl="0" indent="-27305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ru-RU" sz="1800" dirty="0" err="1" smtClean="0"/>
              <a:t>Симплификация</a:t>
            </a:r>
            <a:r>
              <a:rPr lang="ru-RU" sz="1800" dirty="0" smtClean="0"/>
              <a:t> текста</a:t>
            </a:r>
          </a:p>
          <a:p>
            <a:pPr marL="273050" marR="0" lvl="0" indent="-27305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DH</a:t>
            </a:r>
            <a:r>
              <a:rPr lang="ru-RU" sz="1800" b="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en-US" sz="1800" b="0" i="0" u="none" strike="noStrike" cap="none" dirty="0" err="1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Digiutal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Humanities</a:t>
            </a:r>
            <a:r>
              <a:rPr lang="ru-RU" sz="1800" b="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lang="en-US" sz="1800" b="0" i="0" u="none" strike="noStrike" cap="none" dirty="0" smtClean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3050" marR="0" lvl="0" indent="-27305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ru-RU" sz="1800" dirty="0" smtClean="0"/>
              <a:t>Автоматические помощники</a:t>
            </a:r>
            <a:endParaRPr lang="ru-RU" sz="1800" b="0" i="0" u="none" strike="noStrike" cap="none" dirty="0" smtClean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3050" marR="0" lvl="0" indent="-27305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endParaRPr lang="ru-RU"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Дата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FE7C850-B489-42FD-BC4A-11302A7A318F}" type="datetime1">
              <a:rPr lang="en-US" smtClean="0"/>
              <a:t>11/25/2019</a:t>
            </a:fld>
            <a:endParaRPr lang="en-US"/>
          </a:p>
        </p:txBody>
      </p:sp>
      <p:sp>
        <p:nvSpPr>
          <p:cNvPr id="1163" name="Shape 1163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58</a:t>
            </a:fld>
            <a:endParaRPr lang="ru-RU" sz="12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Shape 1174"/>
          <p:cNvSpPr txBox="1">
            <a:spLocks noGrp="1"/>
          </p:cNvSpPr>
          <p:nvPr>
            <p:ph type="title"/>
          </p:nvPr>
        </p:nvSpPr>
        <p:spPr>
          <a:xfrm>
            <a:off x="989896" y="0"/>
            <a:ext cx="7895024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-RU" b="0" i="0" u="none" strike="noStrike" cap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Компьютерная лингвистика 3</a:t>
            </a:r>
            <a:br>
              <a:rPr lang="ru-RU" b="0" i="0" u="none" strike="noStrike" cap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b="0" i="0" u="none" strike="noStrike" cap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Основные задачи анализа контента</a:t>
            </a:r>
          </a:p>
        </p:txBody>
      </p:sp>
      <p:sp>
        <p:nvSpPr>
          <p:cNvPr id="1170" name="Shape 1170"/>
          <p:cNvSpPr txBox="1">
            <a:spLocks noGrp="1"/>
          </p:cNvSpPr>
          <p:nvPr>
            <p:ph type="body" idx="1"/>
          </p:nvPr>
        </p:nvSpPr>
        <p:spPr>
          <a:xfrm>
            <a:off x="323528" y="1412775"/>
            <a:ext cx="8640960" cy="532859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3050" marR="0" lvl="0" indent="-273050" algn="l" rtl="0"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ru-RU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Обработка коллекций текстов:</a:t>
            </a:r>
          </a:p>
          <a:p>
            <a:pPr marL="639763" marR="0" lvl="1" indent="-24606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Группировка текстов / разделение текстов / похожие тексты</a:t>
            </a:r>
          </a:p>
          <a:p>
            <a:pPr marL="273050" marR="0" lvl="0" indent="-273050" algn="l" rtl="0">
              <a:spcBef>
                <a:spcPts val="48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Задачи анализа контента:</a:t>
            </a:r>
          </a:p>
          <a:p>
            <a:pPr marL="639763" marR="0" lvl="1" indent="-24606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Найти тексты, похожие по смыслу, стилю, тематике</a:t>
            </a:r>
          </a:p>
          <a:p>
            <a:pPr marL="273050" marR="0" lvl="1" indent="-273050" algn="l" rtl="0">
              <a:spcBef>
                <a:spcPts val="48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ru-RU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Анализ текста:</a:t>
            </a:r>
          </a:p>
          <a:p>
            <a:pPr marL="639763" marR="0" lvl="1" indent="-24606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Извлечение/выделение фрагментов текста; извлечение онтологических элементов (элементов знаний); преобразование неструктурированных данных в структурированные</a:t>
            </a:r>
          </a:p>
          <a:p>
            <a:pPr marL="273050" marR="0" lvl="1" indent="-273050" algn="l" rtl="0">
              <a:spcBef>
                <a:spcPts val="52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ru-RU" sz="26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Задача анализа контента:</a:t>
            </a:r>
          </a:p>
          <a:p>
            <a:pPr marL="547687" marR="0" lvl="2" indent="-280987" algn="l" rtl="0">
              <a:spcBef>
                <a:spcPts val="46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ru-RU" sz="23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Извлечение информации определенного типа из текста</a:t>
            </a:r>
          </a:p>
          <a:p>
            <a:pPr marL="547687" marR="0" lvl="2" indent="-280987" algn="l" rtl="0">
              <a:spcBef>
                <a:spcPts val="46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None/>
            </a:pPr>
            <a:endParaRPr sz="23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39763" marR="0" lvl="1" indent="-24606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None/>
            </a:pPr>
            <a:endParaRPr sz="24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Дата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26164B5-ECBB-4887-9F7D-A8AA29751B32}" type="datetime1">
              <a:rPr lang="en-US" smtClean="0"/>
              <a:t>11/25/2019</a:t>
            </a:fld>
            <a:endParaRPr lang="en-US"/>
          </a:p>
        </p:txBody>
      </p:sp>
      <p:sp>
        <p:nvSpPr>
          <p:cNvPr id="1173" name="Shape 1173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59</a:t>
            </a:fld>
            <a:endParaRPr lang="ru-RU" sz="1200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Shape 790"/>
          <p:cNvSpPr txBox="1">
            <a:spLocks noGrp="1"/>
          </p:cNvSpPr>
          <p:nvPr>
            <p:ph type="title"/>
          </p:nvPr>
        </p:nvSpPr>
        <p:spPr>
          <a:xfrm>
            <a:off x="1523999" y="419100"/>
            <a:ext cx="7620001" cy="489992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-RU" b="0" i="0" u="none" strike="noStrike" cap="none" dirty="0" smtClean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ru-RU" b="0" i="0" u="none" strike="noStrike" cap="none" dirty="0" smtClean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b="0" i="0" u="none" strike="noStrike" cap="none" dirty="0" smtClean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Практикум. Примеры</a:t>
            </a:r>
            <a:endParaRPr lang="ru-RU" b="0" i="0" u="none" strike="noStrike" cap="none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1" name="Shape 791"/>
          <p:cNvSpPr txBox="1">
            <a:spLocks noGrp="1"/>
          </p:cNvSpPr>
          <p:nvPr>
            <p:ph type="body" idx="1"/>
          </p:nvPr>
        </p:nvSpPr>
        <p:spPr>
          <a:xfrm>
            <a:off x="457200" y="1935163"/>
            <a:ext cx="8229600" cy="43894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3050" marR="0" lvl="0" indent="-273050" algn="l" rtl="0"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ru-RU" sz="26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Какие «конечные» задачи решает? </a:t>
            </a:r>
          </a:p>
          <a:p>
            <a:pPr marL="273050" marR="0" lvl="0" indent="-273050" algn="l" rtl="0">
              <a:spcBef>
                <a:spcPts val="52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ru-RU" sz="26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Зачем и кому это нужно?</a:t>
            </a:r>
          </a:p>
          <a:p>
            <a:pPr marL="273050" marR="0" lvl="0" indent="-273050" algn="l" rtl="0">
              <a:spcBef>
                <a:spcPts val="52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ru-RU" sz="26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Какие собственно лингвистические задачи приходится решать системе?</a:t>
            </a:r>
          </a:p>
          <a:p>
            <a:pPr marL="273050" marR="0" lvl="0" indent="-273050" algn="l" rtl="0">
              <a:spcBef>
                <a:spcPts val="52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None/>
            </a:pPr>
            <a:endParaRPr sz="26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3" name="Shape 793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 b="0" i="0" u="none" strike="noStrike" cap="none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 lang="ru-RU" sz="1200" b="0" i="0" u="none" strike="noStrike" cap="none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8881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Shape 1183"/>
          <p:cNvSpPr txBox="1">
            <a:spLocks noGrp="1"/>
          </p:cNvSpPr>
          <p:nvPr>
            <p:ph type="title"/>
          </p:nvPr>
        </p:nvSpPr>
        <p:spPr>
          <a:xfrm>
            <a:off x="1058476" y="0"/>
            <a:ext cx="7906011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-RU" b="0" i="0" u="none" strike="noStrike" cap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Компьютерная лингвистика 3</a:t>
            </a:r>
            <a:br>
              <a:rPr lang="ru-RU" b="0" i="0" u="none" strike="noStrike" cap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b="0" i="0" u="none" strike="noStrike" cap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Основные задачи анализа контента</a:t>
            </a:r>
          </a:p>
        </p:txBody>
      </p:sp>
      <p:sp>
        <p:nvSpPr>
          <p:cNvPr id="1179" name="Shape 1179"/>
          <p:cNvSpPr txBox="1">
            <a:spLocks noGrp="1"/>
          </p:cNvSpPr>
          <p:nvPr>
            <p:ph type="body" idx="1"/>
          </p:nvPr>
        </p:nvSpPr>
        <p:spPr>
          <a:xfrm>
            <a:off x="395536" y="1412775"/>
            <a:ext cx="8568951" cy="48965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3050" marR="0" lvl="0" indent="-273050" algn="l" rtl="0"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ru-RU" sz="2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Обработка коллекций текстов:</a:t>
            </a:r>
          </a:p>
          <a:p>
            <a:pPr marL="639763" marR="0" lvl="1" indent="-24606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</a:pPr>
            <a:r>
              <a:rPr lang="ru-RU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Группировка текстов / разделение текстов</a:t>
            </a:r>
          </a:p>
          <a:p>
            <a:pPr marL="273050" marR="0" lvl="0" indent="-273050" algn="l" rtl="0">
              <a:spcBef>
                <a:spcPts val="52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ru-RU" sz="2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Задачи анализа контента:</a:t>
            </a:r>
          </a:p>
          <a:p>
            <a:pPr marL="639763" marR="0" lvl="1" indent="-24606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</a:pPr>
            <a:r>
              <a:rPr lang="ru-RU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Найти тексты, похожие по смыслу, стилю, тематике</a:t>
            </a:r>
          </a:p>
          <a:p>
            <a:pPr marL="273050" marR="0" lvl="0" indent="-273050" algn="l" rtl="0">
              <a:spcBef>
                <a:spcPts val="52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ru-RU" sz="2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Задачи обработки текстов:</a:t>
            </a:r>
          </a:p>
          <a:p>
            <a:pPr marL="639763" marR="0" lvl="1" indent="-24606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</a:pPr>
            <a:r>
              <a:rPr lang="ru-RU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Найти тексты, похожие на некоторый текст (например, запрос пользователя) – информационный поиск;</a:t>
            </a:r>
          </a:p>
          <a:p>
            <a:pPr marL="639763" marR="0" lvl="1" indent="-24606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</a:pPr>
            <a:r>
              <a:rPr lang="ru-RU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Собрать похожие тексты в одну группу - новостная агрегация, удаление дублей – кластеризация текстов</a:t>
            </a:r>
          </a:p>
          <a:p>
            <a:pPr marL="639763" marR="0" lvl="1" indent="-24606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</a:pPr>
            <a:r>
              <a:rPr lang="ru-RU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«рассортировать»  тексты по группам – рубрикация текстов, классификация по стилям, распознавание спама</a:t>
            </a:r>
          </a:p>
          <a:p>
            <a:pPr marL="393700" marR="0" lvl="1" indent="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Дата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07BC09-C8F0-4DA1-B651-855D20153D18}" type="datetime1">
              <a:rPr lang="en-US" smtClean="0"/>
              <a:t>11/25/2019</a:t>
            </a:fld>
            <a:endParaRPr lang="en-US"/>
          </a:p>
        </p:txBody>
      </p:sp>
      <p:sp>
        <p:nvSpPr>
          <p:cNvPr id="1182" name="Shape 1182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60</a:t>
            </a:fld>
            <a:endParaRPr lang="ru-RU" sz="1200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Shape 1192"/>
          <p:cNvSpPr txBox="1">
            <a:spLocks noGrp="1"/>
          </p:cNvSpPr>
          <p:nvPr>
            <p:ph type="title"/>
          </p:nvPr>
        </p:nvSpPr>
        <p:spPr>
          <a:xfrm>
            <a:off x="914400" y="667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-RU" b="0" i="0" u="none" strike="noStrike" cap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Компьютерная лингвистика 3</a:t>
            </a:r>
            <a:br>
              <a:rPr lang="ru-RU" b="0" i="0" u="none" strike="noStrike" cap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b="0" i="0" u="none" strike="noStrike" cap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Основные задачи анализа контента</a:t>
            </a:r>
          </a:p>
        </p:txBody>
      </p:sp>
      <p:sp>
        <p:nvSpPr>
          <p:cNvPr id="1188" name="Shape 1188"/>
          <p:cNvSpPr txBox="1">
            <a:spLocks noGrp="1"/>
          </p:cNvSpPr>
          <p:nvPr>
            <p:ph type="body" idx="1"/>
          </p:nvPr>
        </p:nvSpPr>
        <p:spPr>
          <a:xfrm>
            <a:off x="323528" y="1412775"/>
            <a:ext cx="8640960" cy="532859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3050" marR="0" lvl="1" indent="-273050" algn="l" rtl="0"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ru-RU"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Анализ текста:</a:t>
            </a:r>
          </a:p>
          <a:p>
            <a:pPr marL="639763" marR="0" lvl="1" indent="-246063" algn="l" rtl="0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</a:pPr>
            <a:r>
              <a:rPr lang="ru-RU" sz="2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Извлечение/выделение фрагментов текста; извлечение онтологических элементов (элементов знаний); преобразование неструктурированных данных в структурированные</a:t>
            </a:r>
          </a:p>
          <a:p>
            <a:pPr marL="273050" marR="0" lvl="1" indent="-273050" algn="l" rtl="0">
              <a:spcBef>
                <a:spcPts val="48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ru-RU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Задача анализа контента:</a:t>
            </a:r>
          </a:p>
          <a:p>
            <a:pPr marL="547687" marR="0" lvl="2" indent="-280987" algn="l" rtl="0">
              <a:spcBef>
                <a:spcPts val="44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ru-RU" sz="2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Извлечение событий, их участников, места, времени, последовательности событий, отношений</a:t>
            </a:r>
          </a:p>
          <a:p>
            <a:pPr marL="547687" marR="0" lvl="2" indent="-280987" algn="l" rtl="0">
              <a:spcBef>
                <a:spcPts val="44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ru-RU" sz="2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Извлечение оценки событий, объектов, мнений</a:t>
            </a:r>
          </a:p>
          <a:p>
            <a:pPr marL="547687" marR="0" lvl="2" indent="-280987" algn="l" rtl="0">
              <a:spcBef>
                <a:spcPts val="44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ru-RU" sz="2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Семантическое аннотирование</a:t>
            </a:r>
          </a:p>
          <a:p>
            <a:pPr marL="547687" marR="0" lvl="2" indent="-280987" algn="l" rtl="0">
              <a:spcBef>
                <a:spcPts val="44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ru-RU" sz="2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Извлечение онтологических знаний</a:t>
            </a:r>
          </a:p>
          <a:p>
            <a:pPr marL="274637" marR="0" lvl="2" indent="-7936" algn="l" rtl="0">
              <a:spcBef>
                <a:spcPts val="440"/>
              </a:spcBef>
              <a:spcAft>
                <a:spcPts val="0"/>
              </a:spcAft>
              <a:buClr>
                <a:srgbClr val="0BD0D9"/>
              </a:buClr>
              <a:buSzPct val="25000"/>
              <a:buFont typeface="Noto Sans Symbols"/>
              <a:buNone/>
            </a:pPr>
            <a:r>
              <a:rPr lang="ru-RU" sz="2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(Named Entities Recognition (Instances Extraction), Fact Extraction, Relation Extraction, Semantic Annotation, Ontological Information Extraction)</a:t>
            </a:r>
          </a:p>
          <a:p>
            <a:pPr marL="547687" marR="0" lvl="2" indent="-280987" algn="l" rtl="0">
              <a:spcBef>
                <a:spcPts val="44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39763" marR="0" lvl="1" indent="-246063" algn="l" rtl="0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Дата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7F5B5E6-CAF8-4105-8BF5-56B9713B5900}" type="datetime1">
              <a:rPr lang="en-US" smtClean="0"/>
              <a:t>11/25/2019</a:t>
            </a:fld>
            <a:endParaRPr lang="en-US"/>
          </a:p>
        </p:txBody>
      </p:sp>
      <p:sp>
        <p:nvSpPr>
          <p:cNvPr id="1191" name="Shape 1191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61</a:t>
            </a:fld>
            <a:endParaRPr lang="ru-RU" sz="1200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Shape 1201"/>
          <p:cNvSpPr txBox="1">
            <a:spLocks noGrp="1"/>
          </p:cNvSpPr>
          <p:nvPr>
            <p:ph type="title"/>
          </p:nvPr>
        </p:nvSpPr>
        <p:spPr>
          <a:xfrm>
            <a:off x="616516" y="667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-RU" sz="4000" b="0" i="0" u="none" strike="noStrike" cap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Введение в компьютерную лингвистику</a:t>
            </a:r>
          </a:p>
        </p:txBody>
      </p:sp>
      <p:sp>
        <p:nvSpPr>
          <p:cNvPr id="1197" name="Shape 1197"/>
          <p:cNvSpPr txBox="1">
            <a:spLocks noGrp="1"/>
          </p:cNvSpPr>
          <p:nvPr>
            <p:ph type="body" idx="1"/>
          </p:nvPr>
        </p:nvSpPr>
        <p:spPr>
          <a:xfrm>
            <a:off x="323528" y="1412775"/>
            <a:ext cx="8640960" cy="532859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3050" marR="0" lvl="1" indent="-273050" algn="l" rtl="0"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ru-RU" sz="2400" b="1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Резюме</a:t>
            </a:r>
          </a:p>
          <a:p>
            <a:pPr marL="273050" marR="0" lvl="1" indent="-273050" algn="l" rtl="0"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ru-RU" sz="2400" b="1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Три направления:</a:t>
            </a:r>
            <a:endParaRPr lang="ru-RU" sz="24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47687" marR="0" lvl="2" indent="-280987" algn="l" rtl="0">
              <a:spcBef>
                <a:spcPts val="42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ru-RU" sz="21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Ресурсы и инструменты для изучения языка </a:t>
            </a:r>
          </a:p>
          <a:p>
            <a:pPr marL="820737" marR="0" lvl="3" indent="-274637" algn="l" rtl="0">
              <a:spcBef>
                <a:spcPts val="4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корпуса, лексикографические ресурсы (словари, тезаурусы), специальные программы для работы с корпусами, обработки звука</a:t>
            </a:r>
          </a:p>
          <a:p>
            <a:pPr marL="547687" marR="0" lvl="2" indent="-280987" algn="l" rtl="0">
              <a:spcBef>
                <a:spcPts val="42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ru-RU" sz="21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Формальные модели</a:t>
            </a:r>
          </a:p>
          <a:p>
            <a:pPr marL="820737" marR="0" lvl="3" indent="-274637" algn="l" rtl="0">
              <a:spcBef>
                <a:spcPts val="4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Двухуровневая морфология (конечные преобразователи); формальный синтаксис (грамматики и т.п.)</a:t>
            </a:r>
          </a:p>
          <a:p>
            <a:pPr marL="547687" marR="0" lvl="2" indent="-280987" algn="l" rtl="0">
              <a:spcBef>
                <a:spcPts val="42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ru-RU" sz="21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Автоматическая обработка текста </a:t>
            </a:r>
          </a:p>
          <a:p>
            <a:pPr marL="820737" marR="0" lvl="3" indent="-274637" algn="l" rtl="0">
              <a:spcBef>
                <a:spcPts val="4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обработка коллекций текстов: информационный поиск, рубрикация, новостная и др. агрегация;</a:t>
            </a:r>
          </a:p>
          <a:p>
            <a:pPr marL="820737" marR="0" lvl="3" indent="-274637" algn="l" rtl="0">
              <a:spcBef>
                <a:spcPts val="4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извлечение информации: извлечение именованных сущностей, извлечение фактов, извлечение мнений;</a:t>
            </a:r>
          </a:p>
          <a:p>
            <a:pPr marL="820737" marR="0" lvl="3" indent="-274637" algn="l" rtl="0">
              <a:spcBef>
                <a:spcPts val="4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др.</a:t>
            </a:r>
          </a:p>
        </p:txBody>
      </p:sp>
      <p:sp>
        <p:nvSpPr>
          <p:cNvPr id="2" name="Дата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3028BF9-C24B-4EAA-A193-60CCBB8FB253}" type="datetime1">
              <a:rPr lang="en-US" smtClean="0"/>
              <a:t>11/25/2019</a:t>
            </a:fld>
            <a:endParaRPr lang="en-US"/>
          </a:p>
        </p:txBody>
      </p:sp>
      <p:sp>
        <p:nvSpPr>
          <p:cNvPr id="1200" name="Shape 1200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62</a:t>
            </a:fld>
            <a:endParaRPr lang="ru-RU" sz="1200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7" name="Shape 1207"/>
          <p:cNvGraphicFramePr/>
          <p:nvPr/>
        </p:nvGraphicFramePr>
        <p:xfrm>
          <a:off x="292147" y="1700808"/>
          <a:ext cx="8640750" cy="4246980"/>
        </p:xfrm>
        <a:graphic>
          <a:graphicData uri="http://schemas.openxmlformats.org/drawingml/2006/table">
            <a:tbl>
              <a:tblPr firstRow="1" bandRow="1">
                <a:noFill/>
                <a:tableStyleId>{24C39744-857A-4EE7-9169-EEF50C4C36A7}</a:tableStyleId>
              </a:tblPr>
              <a:tblGrid>
                <a:gridCol w="432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ru-RU" sz="1800"/>
                        <a:t>Корпуса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ru-RU" sz="1800"/>
                        <a:t>Corpora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ru-RU" sz="1800"/>
                        <a:t>Аннотирование корпуса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ru-RU" sz="1800"/>
                        <a:t>Corpus annotation (tagging)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ru-RU" sz="1800"/>
                        <a:t>Автоматическая обработка ЕЯ (текста) / АОТ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ru-RU" sz="1800"/>
                        <a:t>Natural language processing (NLP)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ru-RU" sz="1800"/>
                        <a:t>Информационный поиск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ru-RU" sz="1800"/>
                        <a:t>Information retrieval (IR)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ru-RU" sz="1800"/>
                        <a:t>Извлечение информации из текста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ru-RU" sz="1800"/>
                        <a:t>Information extraction (IE)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ru-RU" sz="1800"/>
                        <a:t>Извлечение именованных сущностей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ru-RU" sz="1800"/>
                        <a:t>Named entities extraction (NER)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ru-RU" sz="1800"/>
                        <a:t>Извлечение фактов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ru-RU" sz="1800"/>
                        <a:t>Fact extraction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ru-RU" sz="1800"/>
                        <a:t>Тематическая группировка текстов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ru-RU" sz="1800"/>
                        <a:t>(анализ новостного потока)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ru-RU" sz="1800"/>
                        <a:t>Topic detection and tracking (TDT)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ru-RU" sz="1800"/>
                        <a:t>Автоматическая рубрикация текстов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ru-RU" sz="1800"/>
                        <a:t>Text classification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211" name="Shape 1211"/>
          <p:cNvSpPr txBox="1">
            <a:spLocks noGrp="1"/>
          </p:cNvSpPr>
          <p:nvPr>
            <p:ph type="title"/>
          </p:nvPr>
        </p:nvSpPr>
        <p:spPr>
          <a:xfrm>
            <a:off x="1005136" y="0"/>
            <a:ext cx="8047424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-RU" sz="3600" b="0" i="0" u="none" strike="noStrike" cap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Введение в компьютерную </a:t>
            </a:r>
            <a:r>
              <a:rPr lang="ru-RU" sz="3600" b="0" i="0" u="none" strike="noStrike" cap="none" dirty="0" smtClean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лингвистику </a:t>
            </a:r>
            <a:r>
              <a:rPr lang="ru-RU" sz="3600" b="0" i="0" u="none" strike="noStrike" cap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ru-RU" sz="3600" b="0" i="0" u="none" strike="noStrike" cap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3600" b="0" i="0" u="none" strike="noStrike" cap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Немного терминологии</a:t>
            </a:r>
          </a:p>
        </p:txBody>
      </p:sp>
      <p:sp>
        <p:nvSpPr>
          <p:cNvPr id="2" name="Дата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BF57107-368B-4577-A065-068C2696BE96}" type="datetime1">
              <a:rPr lang="en-US" smtClean="0"/>
              <a:t>11/25/2019</a:t>
            </a:fld>
            <a:endParaRPr lang="en-US"/>
          </a:p>
        </p:txBody>
      </p:sp>
      <p:sp>
        <p:nvSpPr>
          <p:cNvPr id="1210" name="Shape 1210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63</a:t>
            </a:fld>
            <a:endParaRPr lang="ru-RU" sz="1200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Shape 801"/>
          <p:cNvSpPr txBox="1">
            <a:spLocks noGrp="1"/>
          </p:cNvSpPr>
          <p:nvPr>
            <p:ph type="title"/>
          </p:nvPr>
        </p:nvSpPr>
        <p:spPr>
          <a:xfrm>
            <a:off x="467543" y="982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-RU" sz="38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Компьютерная лингвистика</a:t>
            </a:r>
          </a:p>
        </p:txBody>
      </p:sp>
      <p:sp>
        <p:nvSpPr>
          <p:cNvPr id="802" name="Shape 802"/>
          <p:cNvSpPr txBox="1">
            <a:spLocks noGrp="1"/>
          </p:cNvSpPr>
          <p:nvPr>
            <p:ph type="body" idx="1"/>
          </p:nvPr>
        </p:nvSpPr>
        <p:spPr>
          <a:xfrm>
            <a:off x="457200" y="1263766"/>
            <a:ext cx="8229600" cy="478539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3050" marR="0" lvl="0" indent="-2730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6900"/>
              <a:buFont typeface="Noto Sans Symbols"/>
              <a:buChar char="●"/>
            </a:pPr>
            <a:r>
              <a:rPr lang="ru-RU" sz="2040" b="0" i="0" u="none" strike="noStrike" cap="none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Компьютерная лингвистика</a:t>
            </a:r>
          </a:p>
          <a:p>
            <a:pPr marL="639763" marR="0" lvl="1" indent="-246063" algn="l" rtl="0">
              <a:lnSpc>
                <a:spcPct val="80000"/>
              </a:lnSpc>
              <a:spcBef>
                <a:spcPts val="340"/>
              </a:spcBef>
              <a:spcAft>
                <a:spcPts val="0"/>
              </a:spcAft>
              <a:buClr>
                <a:schemeClr val="lt2"/>
              </a:buClr>
              <a:buSzPct val="85000"/>
              <a:buFont typeface="Noto Sans Symbols"/>
              <a:buChar char="●"/>
            </a:pPr>
            <a:r>
              <a:rPr lang="ru-RU" sz="1700" b="0" i="0" u="none" strike="noStrike" cap="none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Лингвистические задачи в приложениях. Примеры</a:t>
            </a:r>
          </a:p>
          <a:p>
            <a:pPr marL="273050" marR="0" lvl="0" indent="-273050" algn="l" rtl="0">
              <a:lnSpc>
                <a:spcPct val="80000"/>
              </a:lnSpc>
              <a:spcBef>
                <a:spcPts val="425"/>
              </a:spcBef>
              <a:spcAft>
                <a:spcPts val="0"/>
              </a:spcAft>
              <a:buClr>
                <a:schemeClr val="lt2"/>
              </a:buClr>
              <a:buSzPct val="96130"/>
              <a:buFont typeface="Noto Sans Symbols"/>
              <a:buChar char="●"/>
            </a:pPr>
            <a:r>
              <a:rPr lang="ru-RU" sz="2125" b="0" i="0" u="none" strike="noStrike" cap="none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основных направления компьютерной лингвистики</a:t>
            </a:r>
          </a:p>
          <a:p>
            <a:pPr marL="639763" marR="0" lvl="1" indent="-246063" algn="l" rtl="0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lt2"/>
              </a:buClr>
              <a:buSzPct val="84291"/>
              <a:buFont typeface="Noto Sans Symbols"/>
              <a:buChar char="●"/>
            </a:pPr>
            <a:r>
              <a:rPr lang="ru-RU" sz="238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Компьютерная лингвистика 1: электронные ресурсы и инструменты работы с языковыми данными</a:t>
            </a:r>
          </a:p>
          <a:p>
            <a:pPr marL="639763" marR="0" lvl="1" indent="-246062" algn="l" rtl="0">
              <a:lnSpc>
                <a:spcPct val="80000"/>
              </a:lnSpc>
              <a:spcBef>
                <a:spcPts val="425"/>
              </a:spcBef>
              <a:spcAft>
                <a:spcPts val="0"/>
              </a:spcAft>
              <a:buClr>
                <a:schemeClr val="lt2"/>
              </a:buClr>
              <a:buSzPct val="86011"/>
              <a:buFont typeface="Noto Sans Symbols"/>
              <a:buChar char="●"/>
            </a:pPr>
            <a:r>
              <a:rPr lang="ru-RU" sz="2125" b="0" i="0" u="none" strike="noStrike" cap="none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Компьютерная лингвистика 2: моделирования языка</a:t>
            </a:r>
          </a:p>
          <a:p>
            <a:pPr marL="639763" marR="0" lvl="1" indent="-246062" algn="l" rtl="0">
              <a:lnSpc>
                <a:spcPct val="80000"/>
              </a:lnSpc>
              <a:spcBef>
                <a:spcPts val="425"/>
              </a:spcBef>
              <a:spcAft>
                <a:spcPts val="0"/>
              </a:spcAft>
              <a:buClr>
                <a:schemeClr val="lt2"/>
              </a:buClr>
              <a:buSzPct val="86011"/>
              <a:buFont typeface="Noto Sans Symbols"/>
              <a:buChar char="●"/>
            </a:pPr>
            <a:r>
              <a:rPr lang="ru-RU" sz="2125" b="0" i="0" u="none" strike="noStrike" cap="none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Компьютерная лингвистика 3: инженерная лингвистика (обработка языка в различных приложениях)</a:t>
            </a:r>
          </a:p>
          <a:p>
            <a:pPr marL="273050" marR="0" lvl="0" indent="-273050" algn="l" rtl="0">
              <a:lnSpc>
                <a:spcPct val="80000"/>
              </a:lnSpc>
              <a:spcBef>
                <a:spcPts val="425"/>
              </a:spcBef>
              <a:spcAft>
                <a:spcPts val="0"/>
              </a:spcAft>
              <a:buClr>
                <a:schemeClr val="lt2"/>
              </a:buClr>
              <a:buSzPct val="96130"/>
              <a:buFont typeface="Noto Sans Symbols"/>
              <a:buChar char="●"/>
            </a:pPr>
            <a:r>
              <a:rPr lang="ru-RU" sz="2125" b="0" i="0" u="none" strike="noStrike" cap="none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Задача компьютерной лингвистики 3. Автоматический анализ текста в приложениях</a:t>
            </a:r>
          </a:p>
          <a:p>
            <a:pPr marL="639763" marR="0" lvl="1" indent="-246062" algn="l" rtl="0">
              <a:lnSpc>
                <a:spcPct val="80000"/>
              </a:lnSpc>
              <a:spcBef>
                <a:spcPts val="425"/>
              </a:spcBef>
              <a:spcAft>
                <a:spcPts val="0"/>
              </a:spcAft>
              <a:buClr>
                <a:schemeClr val="lt2"/>
              </a:buClr>
              <a:buSzPct val="86011"/>
              <a:buFont typeface="Noto Sans Symbols"/>
              <a:buChar char="●"/>
            </a:pPr>
            <a:r>
              <a:rPr lang="ru-RU" sz="2125" b="0" i="0" u="none" strike="noStrike" cap="none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информационный поиск vs. извлечение информации из текста</a:t>
            </a:r>
          </a:p>
          <a:p>
            <a:pPr marL="639763" marR="0" lvl="1" indent="-246062" algn="l" rtl="0">
              <a:lnSpc>
                <a:spcPct val="80000"/>
              </a:lnSpc>
              <a:spcBef>
                <a:spcPts val="425"/>
              </a:spcBef>
              <a:spcAft>
                <a:spcPts val="0"/>
              </a:spcAft>
              <a:buClr>
                <a:schemeClr val="lt2"/>
              </a:buClr>
              <a:buSzPct val="86011"/>
              <a:buFont typeface="Noto Sans Symbols"/>
              <a:buChar char="●"/>
            </a:pPr>
            <a:r>
              <a:rPr lang="ru-RU" sz="2125" b="0" i="0" u="none" strike="noStrike" cap="none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анализ данных vs. извлечение знаний из текста</a:t>
            </a:r>
          </a:p>
          <a:p>
            <a:pPr marL="342900" marR="0" lvl="1" indent="-342900" algn="l" rtl="0">
              <a:lnSpc>
                <a:spcPct val="80000"/>
              </a:lnSpc>
              <a:spcBef>
                <a:spcPts val="425"/>
              </a:spcBef>
              <a:spcAft>
                <a:spcPts val="0"/>
              </a:spcAft>
              <a:buClr>
                <a:schemeClr val="lt2"/>
              </a:buClr>
              <a:buSzPct val="96130"/>
              <a:buFont typeface="Noto Sans Symbols"/>
              <a:buChar char="●"/>
            </a:pPr>
            <a:r>
              <a:rPr lang="ru-RU" sz="2125" b="0" i="0" u="none" strike="noStrike" cap="none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Этапы лингвистической обработки</a:t>
            </a:r>
          </a:p>
          <a:p>
            <a:pPr marL="342900" marR="0" lvl="1" indent="-342900" algn="l" rtl="0">
              <a:lnSpc>
                <a:spcPct val="80000"/>
              </a:lnSpc>
              <a:spcBef>
                <a:spcPts val="425"/>
              </a:spcBef>
              <a:spcAft>
                <a:spcPts val="0"/>
              </a:spcAft>
              <a:buClr>
                <a:schemeClr val="lt2"/>
              </a:buClr>
              <a:buSzPct val="96130"/>
              <a:buFont typeface="Noto Sans Symbols"/>
              <a:buChar char="●"/>
            </a:pPr>
            <a:r>
              <a:rPr lang="ru-RU" sz="2125" b="0" i="0" u="none" strike="noStrike" cap="none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Свойства языка: сложности при моделировании языковых явлений</a:t>
            </a:r>
          </a:p>
          <a:p>
            <a:pPr marL="273050" marR="0" lvl="0" indent="-273050" algn="l" rtl="0">
              <a:lnSpc>
                <a:spcPct val="80000"/>
              </a:lnSpc>
              <a:spcBef>
                <a:spcPts val="425"/>
              </a:spcBef>
              <a:spcAft>
                <a:spcPts val="0"/>
              </a:spcAft>
              <a:buClr>
                <a:schemeClr val="lt2"/>
              </a:buClr>
              <a:buSzPct val="96130"/>
              <a:buFont typeface="Noto Sans Symbols"/>
              <a:buChar char="●"/>
            </a:pPr>
            <a:r>
              <a:rPr lang="ru-RU" sz="2125" b="0" i="0" u="none" strike="noStrike" cap="none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Примеры лингвистических платформ</a:t>
            </a:r>
          </a:p>
          <a:p>
            <a:pPr marL="273050" marR="0" lvl="0" indent="-273050" algn="l" rtl="0">
              <a:lnSpc>
                <a:spcPct val="80000"/>
              </a:lnSpc>
              <a:spcBef>
                <a:spcPts val="442"/>
              </a:spcBef>
              <a:spcAft>
                <a:spcPts val="0"/>
              </a:spcAft>
              <a:buClr>
                <a:srgbClr val="0BD0D9"/>
              </a:buClr>
              <a:buSzPct val="95431"/>
              <a:buFont typeface="Noto Sans Symbols"/>
              <a:buNone/>
            </a:pPr>
            <a:endParaRPr sz="2210" b="0" i="0" u="none" strike="noStrike" cap="none">
              <a:solidFill>
                <a:srgbClr val="D8D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3050" marR="0" lvl="0" indent="-273050" algn="l" rtl="0">
              <a:lnSpc>
                <a:spcPct val="80000"/>
              </a:lnSpc>
              <a:spcBef>
                <a:spcPts val="442"/>
              </a:spcBef>
              <a:spcAft>
                <a:spcPts val="0"/>
              </a:spcAft>
              <a:buClr>
                <a:srgbClr val="0BD0D9"/>
              </a:buClr>
              <a:buSzPct val="95431"/>
              <a:buFont typeface="Noto Sans Symbols"/>
              <a:buNone/>
            </a:pPr>
            <a:endParaRPr sz="221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Дата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CF39073-818B-4165-A0CE-D320166B9D6C}" type="datetime1">
              <a:rPr lang="en-US" smtClean="0"/>
              <a:t>11/25/2019</a:t>
            </a:fld>
            <a:endParaRPr lang="en-US"/>
          </a:p>
        </p:txBody>
      </p:sp>
      <p:sp>
        <p:nvSpPr>
          <p:cNvPr id="804" name="Shape 804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 b="0" i="0" u="none" strike="noStrike" cap="none">
                <a:solidFill>
                  <a:srgbClr val="035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 lang="ru-RU" sz="1200" b="0" i="0" u="none" strike="noStrike" cap="none">
              <a:solidFill>
                <a:srgbClr val="035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1767839" y="60960"/>
            <a:ext cx="6172201" cy="796290"/>
          </a:xfrm>
        </p:spPr>
        <p:txBody>
          <a:bodyPr/>
          <a:lstStyle/>
          <a:p>
            <a:r>
              <a:rPr lang="ru-RU" dirty="0" smtClean="0"/>
              <a:t>Лексикографические ресурсы</a:t>
            </a:r>
            <a:endParaRPr lang="en-US" dirty="0"/>
          </a:p>
        </p:txBody>
      </p:sp>
      <p:sp>
        <p:nvSpPr>
          <p:cNvPr id="8" name="Текст 7"/>
          <p:cNvSpPr>
            <a:spLocks noGrp="1"/>
          </p:cNvSpPr>
          <p:nvPr>
            <p:ph type="body" idx="1"/>
          </p:nvPr>
        </p:nvSpPr>
        <p:spPr>
          <a:xfrm>
            <a:off x="228599" y="1598826"/>
            <a:ext cx="8229600" cy="4389436"/>
          </a:xfrm>
        </p:spPr>
        <p:txBody>
          <a:bodyPr/>
          <a:lstStyle/>
          <a:p>
            <a:r>
              <a:rPr lang="ru-RU" dirty="0" smtClean="0"/>
              <a:t> словарные базы:</a:t>
            </a:r>
          </a:p>
          <a:p>
            <a:pPr lvl="1">
              <a:buClrTx/>
              <a:buFont typeface="Wingdings" panose="05000000000000000000" pitchFamily="2" charset="2"/>
              <a:buChar char=""/>
            </a:pPr>
            <a:r>
              <a:rPr lang="ru-RU" dirty="0"/>
              <a:t> </a:t>
            </a:r>
            <a:r>
              <a:rPr lang="ru-RU" dirty="0" smtClean="0"/>
              <a:t>требования к современным электронным ресурсам</a:t>
            </a:r>
          </a:p>
          <a:p>
            <a:pPr lvl="1">
              <a:buClrTx/>
              <a:buFont typeface="Wingdings" panose="05000000000000000000" pitchFamily="2" charset="2"/>
              <a:buChar char=""/>
            </a:pPr>
            <a:r>
              <a:rPr lang="ru-RU" dirty="0"/>
              <a:t> </a:t>
            </a:r>
            <a:r>
              <a:rPr lang="ru-RU" dirty="0" smtClean="0"/>
              <a:t>примеры </a:t>
            </a:r>
            <a:endParaRPr lang="en-US" dirty="0"/>
          </a:p>
        </p:txBody>
      </p:sp>
      <p:sp>
        <p:nvSpPr>
          <p:cNvPr id="9" name="Дата 8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E1405CE-5DC6-4742-96B2-06F22992F767}" type="datetime1">
              <a:rPr lang="en-US" smtClean="0"/>
              <a:t>11/25/2019</a:t>
            </a:fld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 smtClean="0">
                <a:solidFill>
                  <a:srgbClr val="D0E9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 lang="ru-RU" sz="1200">
              <a:solidFill>
                <a:srgbClr val="D0E9E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6643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2034539" y="99060"/>
            <a:ext cx="6271261" cy="681990"/>
          </a:xfrm>
        </p:spPr>
        <p:txBody>
          <a:bodyPr/>
          <a:lstStyle/>
          <a:p>
            <a:r>
              <a:rPr lang="ru-RU" dirty="0" smtClean="0"/>
              <a:t>Лексикографические ресурсы</a:t>
            </a:r>
            <a:endParaRPr lang="en-US" dirty="0"/>
          </a:p>
        </p:txBody>
      </p:sp>
      <p:sp>
        <p:nvSpPr>
          <p:cNvPr id="8" name="Текст 7"/>
          <p:cNvSpPr>
            <a:spLocks noGrp="1"/>
          </p:cNvSpPr>
          <p:nvPr>
            <p:ph type="body" idx="1"/>
          </p:nvPr>
        </p:nvSpPr>
        <p:spPr>
          <a:xfrm>
            <a:off x="153681" y="1935163"/>
            <a:ext cx="8759797" cy="4389436"/>
          </a:xfrm>
        </p:spPr>
        <p:txBody>
          <a:bodyPr/>
          <a:lstStyle/>
          <a:p>
            <a:r>
              <a:rPr lang="ru-RU" sz="2000" dirty="0" smtClean="0"/>
              <a:t> При </a:t>
            </a:r>
            <a:r>
              <a:rPr lang="ru-RU" sz="2000" dirty="0"/>
              <a:t>традиционном подходе минимальной единицей доступа является лексема (имя словарной статьи): мы должны прочитать всю статью, чтобы определить, содержится ли в ней ответ на наш запрос. </a:t>
            </a:r>
            <a:endParaRPr lang="en-US" sz="2000" dirty="0" smtClean="0"/>
          </a:p>
          <a:p>
            <a:r>
              <a:rPr lang="ru-RU" sz="2000" dirty="0" smtClean="0"/>
              <a:t>Для </a:t>
            </a:r>
            <a:r>
              <a:rPr lang="ru-RU" sz="2000" dirty="0"/>
              <a:t>таких словарей, как оксфордский, это представляет серьезную проблему. Например, глагол </a:t>
            </a:r>
            <a:r>
              <a:rPr lang="ru-RU" sz="2000" i="1" dirty="0" err="1"/>
              <a:t>set</a:t>
            </a:r>
            <a:r>
              <a:rPr lang="ru-RU" sz="2000" dirty="0"/>
              <a:t> имеет там 400 только основных значений (и у многих из них имеются </a:t>
            </a:r>
            <a:r>
              <a:rPr lang="ru-RU" sz="2000" dirty="0" err="1"/>
              <a:t>подзначения</a:t>
            </a:r>
            <a:r>
              <a:rPr lang="ru-RU" sz="2000" dirty="0" smtClean="0"/>
              <a:t>). </a:t>
            </a:r>
            <a:r>
              <a:rPr lang="ru-RU" sz="1800" dirty="0"/>
              <a:t>(</a:t>
            </a:r>
            <a:r>
              <a:rPr lang="ru-RU" sz="1800" dirty="0" err="1"/>
              <a:t>В.Селегей</a:t>
            </a:r>
            <a:r>
              <a:rPr lang="ru-RU" sz="1800" dirty="0"/>
              <a:t> «Электронные словари и компьютерная лексикография</a:t>
            </a:r>
            <a:r>
              <a:rPr lang="ru-RU" sz="1800" dirty="0" smtClean="0"/>
              <a:t>» </a:t>
            </a:r>
            <a:r>
              <a:rPr lang="en-US" sz="1800" dirty="0">
                <a:hlinkClick r:id="rId3"/>
              </a:rPr>
              <a:t>http://</a:t>
            </a:r>
            <a:r>
              <a:rPr lang="en-US" sz="1800" dirty="0" smtClean="0">
                <a:hlinkClick r:id="rId3"/>
              </a:rPr>
              <a:t>www.lingvoda.ru/transforum/articles/selegey_a1.asp</a:t>
            </a:r>
            <a:r>
              <a:rPr lang="ru-RU" sz="1800" dirty="0" smtClean="0"/>
              <a:t>)</a:t>
            </a:r>
          </a:p>
          <a:p>
            <a:r>
              <a:rPr lang="ru-RU" sz="2000" dirty="0"/>
              <a:t> </a:t>
            </a:r>
            <a:r>
              <a:rPr lang="ru-RU" sz="2000" dirty="0" smtClean="0"/>
              <a:t>традиционные словари – постоянный контент, нет возможности оперативно отражать изменения в употреблении слова (ср. </a:t>
            </a:r>
            <a:r>
              <a:rPr lang="ru-RU" sz="2000" i="1" dirty="0" smtClean="0"/>
              <a:t>меню</a:t>
            </a:r>
            <a:r>
              <a:rPr lang="ru-RU" sz="2000" dirty="0" smtClean="0"/>
              <a:t>, </a:t>
            </a:r>
            <a:r>
              <a:rPr lang="ru-RU" sz="2000" i="1" dirty="0" err="1" smtClean="0"/>
              <a:t>чатиться</a:t>
            </a:r>
            <a:r>
              <a:rPr lang="ru-RU" sz="2000" dirty="0" smtClean="0"/>
              <a:t>)</a:t>
            </a:r>
          </a:p>
          <a:p>
            <a:pPr marL="156846" indent="0">
              <a:buNone/>
            </a:pPr>
            <a:endParaRPr lang="ru-RU" sz="2000" dirty="0"/>
          </a:p>
          <a:p>
            <a:endParaRPr lang="en-US" dirty="0"/>
          </a:p>
        </p:txBody>
      </p:sp>
      <p:sp>
        <p:nvSpPr>
          <p:cNvPr id="2" name="Дата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1D0414E-502F-41B2-8BFD-03CDDF6B7448}" type="datetime1">
              <a:rPr lang="en-US" smtClean="0"/>
              <a:t>11/25/2019</a:t>
            </a:fld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-RU" sz="1200" smtClean="0">
                <a:solidFill>
                  <a:srgbClr val="D0E9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 lang="ru-RU" sz="1200">
              <a:solidFill>
                <a:srgbClr val="D0E9E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857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Поток">
  <a:themeElements>
    <a:clrScheme name="Другая 1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Поток">
  <a:themeElements>
    <a:clrScheme name="Другая 1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toryboard Layouts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ontrol xmlns="http://schemas.microsoft.com/VisualStudio/2011/storyboarding/control">
  <Id Name="989290d9-ccc6-44f5-8dfa-7aaf6b8d7917" Revision="2" Stencil="System.MyShapes" StencilVersion="1.0"/>
</Control>
</file>

<file path=customXml/item2.xml><?xml version="1.0" encoding="utf-8"?>
<Control xmlns="http://schemas.microsoft.com/VisualStudio/2011/storyboarding/control">
  <Id Name="989290d9-ccc6-44f5-8dfa-7aaf6b8d7917" Revision="2" Stencil="System.MyShapes" StencilVersion="1.0"/>
</Control>
</file>

<file path=customXml/item3.xml><?xml version="1.0" encoding="utf-8"?>
<Control xmlns="http://schemas.microsoft.com/VisualStudio/2011/storyboarding/control">
  <Id Name="989290d9-ccc6-44f5-8dfa-7aaf6b8d7917" Revision="1" Stencil="System.MyShapes" StencilVersion="1.0"/>
</Control>
</file>

<file path=customXml/itemProps1.xml><?xml version="1.0" encoding="utf-8"?>
<ds:datastoreItem xmlns:ds="http://schemas.openxmlformats.org/officeDocument/2006/customXml" ds:itemID="{B0882C7E-ED39-4FFD-9C28-96F3286E8CC6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55AB9180-7F43-43C6-B8AD-8A75D38A8399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CE74F5CA-27B6-4416-97BE-C1A0159028A1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2043</TotalTime>
  <Words>2184</Words>
  <Application>Microsoft Office PowerPoint</Application>
  <PresentationFormat>On-screen Show (4:3)</PresentationFormat>
  <Paragraphs>556</Paragraphs>
  <Slides>63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63</vt:i4>
      </vt:variant>
    </vt:vector>
  </HeadingPairs>
  <TitlesOfParts>
    <vt:vector size="73" baseType="lpstr">
      <vt:lpstr>Calibri</vt:lpstr>
      <vt:lpstr>Arial</vt:lpstr>
      <vt:lpstr>Calibri Light</vt:lpstr>
      <vt:lpstr>Arial Black</vt:lpstr>
      <vt:lpstr>Wingdings</vt:lpstr>
      <vt:lpstr>Times New Roman</vt:lpstr>
      <vt:lpstr>Noto Sans Symbols</vt:lpstr>
      <vt:lpstr>2_Поток</vt:lpstr>
      <vt:lpstr>Поток</vt:lpstr>
      <vt:lpstr>Storyboard Layouts</vt:lpstr>
      <vt:lpstr>Компьютерная лингвистика Лингвистические аспекты Подходы и задачи </vt:lpstr>
      <vt:lpstr>Компьютерная лингвистика</vt:lpstr>
      <vt:lpstr>Компьютерная лингвистика</vt:lpstr>
      <vt:lpstr>Компьютерная лингвистика</vt:lpstr>
      <vt:lpstr>Практикум. Примеры систем</vt:lpstr>
      <vt:lpstr> Практикум. Примеры</vt:lpstr>
      <vt:lpstr>Компьютерная лингвистика</vt:lpstr>
      <vt:lpstr>Лексикографические ресурсы</vt:lpstr>
      <vt:lpstr>Лексикографические ресурсы</vt:lpstr>
      <vt:lpstr>Компьютерная лингвистика 1. Ресурсы Компьютерные словари</vt:lpstr>
      <vt:lpstr>Компьютерная лингвистика 1. Ресурсы Компьютерные словари</vt:lpstr>
      <vt:lpstr>Компьютерная лингвистика 1. Ресурсы Словарные агрегаторы</vt:lpstr>
      <vt:lpstr>Компьютерная лингвистика 1. Ресурсы Словарные агрегаторы</vt:lpstr>
      <vt:lpstr>Лексикографические ресурсы</vt:lpstr>
      <vt:lpstr>Лексикографические ресурсы Компьютерные словари</vt:lpstr>
      <vt:lpstr>Лексикографические ресурсы Компьютерные ресурсы</vt:lpstr>
      <vt:lpstr>Компьютерная лингвистика 1. Ресурсы Тезаурусы</vt:lpstr>
      <vt:lpstr>PowerPoint Presentation</vt:lpstr>
      <vt:lpstr>PowerPoint Presentation</vt:lpstr>
      <vt:lpstr>Лексикографические ресурсы Компьютерные ресурсы</vt:lpstr>
      <vt:lpstr>Компьютерная лингвистика 1. Ресурсы Корпуса</vt:lpstr>
      <vt:lpstr>Компьютерная лингвистика 1. Ресурсы Корпуса</vt:lpstr>
      <vt:lpstr>Компьютерная лингвистика 1. Ресурсы Корпуса</vt:lpstr>
      <vt:lpstr>Компьютерная лингвистика 1. Ресурсы Специализированные корпуса</vt:lpstr>
      <vt:lpstr>Компьютерная лингвистика 1. Ресурсы Мультимедийные корпуса</vt:lpstr>
      <vt:lpstr>Компьютерная лингвистика 1. Ресурсы Мультимедийные корпуса</vt:lpstr>
      <vt:lpstr>Компьютерная лингвистика 1. Ресурсы Корпуса</vt:lpstr>
      <vt:lpstr>Компьютерная лингвистика 1.  Инструменты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Компьютерная лингвистика 1  Ресурсы и инструменты</vt:lpstr>
      <vt:lpstr>PowerPoint Presentation</vt:lpstr>
      <vt:lpstr>PowerPoint Presentation</vt:lpstr>
      <vt:lpstr>Компьютерная лингвистика 1  Инструменты для разметки корпусов</vt:lpstr>
      <vt:lpstr>Компьютерная лингвистика 1  Инструменты. Разметка корпусов</vt:lpstr>
      <vt:lpstr> Компьютерная лингвстика 1. Краудсорсинг</vt:lpstr>
      <vt:lpstr>Компьютерная лингвистика 1. Геймификация</vt:lpstr>
      <vt:lpstr>Компьютерная лингвистика 1</vt:lpstr>
      <vt:lpstr>Лингвистические ресурсы  и инструменты</vt:lpstr>
      <vt:lpstr>Компьютерная лингвистика 1</vt:lpstr>
      <vt:lpstr>Компьютерная лингвистика</vt:lpstr>
      <vt:lpstr>Компьютерная лингвистика 2 Формальные модели</vt:lpstr>
      <vt:lpstr>Компьютерная лингвистика 2 Формальные модели</vt:lpstr>
      <vt:lpstr>Компьютерная лингвистика 2 Формальные модели</vt:lpstr>
      <vt:lpstr>PowerPoint Presentation</vt:lpstr>
      <vt:lpstr>Компьютерная лингвистика</vt:lpstr>
      <vt:lpstr>Компьютерная лингвистика</vt:lpstr>
      <vt:lpstr>Компьютерная лингвистика</vt:lpstr>
      <vt:lpstr>Компьютерная лингвистика</vt:lpstr>
      <vt:lpstr>Компьютерная лингвистика</vt:lpstr>
      <vt:lpstr>Компьютерная лингвистика</vt:lpstr>
      <vt:lpstr>Диалоговые агенты</vt:lpstr>
      <vt:lpstr>Компьютерная лингвистика 3</vt:lpstr>
      <vt:lpstr>Задачи работы с контентом</vt:lpstr>
      <vt:lpstr>Компьютерная лингвистика 3 “мешок” задач</vt:lpstr>
      <vt:lpstr>Компьютерная лингвистика 3 Основные задачи анализа контента</vt:lpstr>
      <vt:lpstr>Компьютерная лингвистика 3 Основные задачи анализа контента</vt:lpstr>
      <vt:lpstr>Компьютерная лингвистика 3 Основные задачи анализа контента</vt:lpstr>
      <vt:lpstr>Введение в компьютерную лингвистику</vt:lpstr>
      <vt:lpstr>Введение в компьютерную лингвистику  Немного терминологии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Компьютерная лингвистика Лингвистические аспекты Подходы и задачи</dc:title>
  <dc:creator>Svetlana Toldova</dc:creator>
  <cp:lastModifiedBy>Дмитрий Горшков</cp:lastModifiedBy>
  <cp:revision>47</cp:revision>
  <dcterms:modified xsi:type="dcterms:W3CDTF">2019-11-26T06:38:03Z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